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695" r:id="rId6"/>
  </p:sldMasterIdLst>
  <p:notesMasterIdLst>
    <p:notesMasterId r:id="rId39"/>
  </p:notesMasterIdLst>
  <p:handoutMasterIdLst>
    <p:handoutMasterId r:id="rId40"/>
  </p:handoutMasterIdLst>
  <p:sldIdLst>
    <p:sldId id="273" r:id="rId7"/>
    <p:sldId id="266" r:id="rId8"/>
    <p:sldId id="276" r:id="rId9"/>
    <p:sldId id="377" r:id="rId10"/>
    <p:sldId id="573" r:id="rId11"/>
    <p:sldId id="574" r:id="rId12"/>
    <p:sldId id="575" r:id="rId13"/>
    <p:sldId id="576" r:id="rId14"/>
    <p:sldId id="494" r:id="rId15"/>
    <p:sldId id="540" r:id="rId16"/>
    <p:sldId id="496" r:id="rId17"/>
    <p:sldId id="578" r:id="rId18"/>
    <p:sldId id="577" r:id="rId19"/>
    <p:sldId id="498" r:id="rId20"/>
    <p:sldId id="579" r:id="rId21"/>
    <p:sldId id="559" r:id="rId22"/>
    <p:sldId id="560" r:id="rId23"/>
    <p:sldId id="561" r:id="rId24"/>
    <p:sldId id="562" r:id="rId25"/>
    <p:sldId id="563" r:id="rId26"/>
    <p:sldId id="564" r:id="rId27"/>
    <p:sldId id="565" r:id="rId28"/>
    <p:sldId id="566" r:id="rId29"/>
    <p:sldId id="567" r:id="rId30"/>
    <p:sldId id="568" r:id="rId31"/>
    <p:sldId id="569" r:id="rId32"/>
    <p:sldId id="570" r:id="rId33"/>
    <p:sldId id="571" r:id="rId34"/>
    <p:sldId id="572" r:id="rId35"/>
    <p:sldId id="542" r:id="rId36"/>
    <p:sldId id="305" r:id="rId37"/>
    <p:sldId id="541" r:id="rId3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Xcel Energy" initials="XE" lastIdx="1" clrIdx="0"/>
  <p:cmAuthor id="1" name="Klemm" initials="KRK" lastIdx="2" clrIdx="1"/>
  <p:cmAuthor id="2" name="Kerry Klemm" initials="KRK" lastIdx="1" clrIdx="2"/>
  <p:cmAuthor id="3" name="Neil Cowan" initials="NC" lastIdx="6" clrIdx="3"/>
  <p:cmAuthor id="4" name="Shawn Queenan" initials="SQ" lastIdx="2" clrIdx="4"/>
  <p:cmAuthor id="5" name="KRK" initials="KRK" lastIdx="5"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1E05"/>
    <a:srgbClr val="006C00"/>
    <a:srgbClr val="333399"/>
    <a:srgbClr val="008000"/>
    <a:srgbClr val="B7B7FF"/>
    <a:srgbClr val="CDCDFF"/>
    <a:srgbClr val="5DC993"/>
    <a:srgbClr val="000000"/>
    <a:srgbClr val="FFCC00"/>
    <a:srgbClr val="EE1C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34" autoAdjust="0"/>
    <p:restoredTop sz="99651" autoAdjust="0"/>
  </p:normalViewPr>
  <p:slideViewPr>
    <p:cSldViewPr>
      <p:cViewPr>
        <p:scale>
          <a:sx n="80" d="100"/>
          <a:sy n="80" d="100"/>
        </p:scale>
        <p:origin x="-470" y="78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2862"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208015\Desktop\2018%20Solar%20Programs\2018%20Solar%20Stakeholder%20Meetings\2018-11-14%20Stakeholder%20Meeting%20Q4\Dashboard%202018%20Q3.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208015\Desktop\2018%20Solar%20Programs\2018%20Solar%20Stakeholder%20Meetings\2018-11-14%20Stakeholder%20Meeting%20Q4\Dashboard%202018%20Q3.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208015\Desktop\2018%20Solar%20Programs\2018%20Solar%20Stakeholder%20Meetings\2018-11-14%20Stakeholder%20Meeting%20Q4\Dashboard%202018%20Q3.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208015\Desktop\2018%20Solar%20Programs\2018%20Solar%20Stakeholder%20Meetings\2018-11-14%20Stakeholder%20Meeting%20Q4\Dashboard%202018%20Q3.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208015\Desktop\2018%20Solar%20Programs\2018%20Solar%20Stakeholder%20Meetings\2018-11-14%20Stakeholder%20Meeting%20Q4\Dashboard%202018%20Q3.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208015\Desktop\2018%20Solar%20Programs\2018%20Solar%20Stakeholder%20Meetings\2018-11-14%20Stakeholder%20Meeting%20Q4\Dashboard%202018%20Q3.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208015\Desktop\2018%20Solar%20Programs\2018%20Solar%20Stakeholder%20Meetings\2018-11-14%20Stakeholder%20Meeting%20Q4\Dashboard%202018%20Q3.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208015\Desktop\2018%20Solar%20Programs\Commercial%20Operations%20Document\Attachment%20G_2017_Final%20-%20Summary%20of%20All%20Gardens%201012018.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208015\Desktop\2018%20Solar%20Programs\Rule%20Making%20-%2017M-0694E\Workshop%20Solar%20Gardens%20Workshop\CSG%20Timelin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26455309037951"/>
          <c:y val="0.144554633373531"/>
          <c:w val="0.52684261019096745"/>
          <c:h val="0.70754219468420609"/>
        </c:manualLayout>
      </c:layout>
      <c:areaChart>
        <c:grouping val="stacked"/>
        <c:varyColors val="0"/>
        <c:ser>
          <c:idx val="0"/>
          <c:order val="0"/>
          <c:tx>
            <c:strRef>
              <c:f>'Stakeholder Data Summary'!$A$62</c:f>
              <c:strCache>
                <c:ptCount val="1"/>
                <c:pt idx="0">
                  <c:v>S*R Small </c:v>
                </c:pt>
              </c:strCache>
            </c:strRef>
          </c:tx>
          <c:spPr>
            <a:solidFill>
              <a:srgbClr val="333399"/>
            </a:solidFill>
          </c:spPr>
          <c:cat>
            <c:numRef>
              <c:f>'Stakeholder Data Summary'!$B$61:$W$61</c:f>
              <c:numCache>
                <c:formatCode>mmm\-yy</c:formatCode>
                <c:ptCount val="2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numCache>
            </c:numRef>
          </c:cat>
          <c:val>
            <c:numRef>
              <c:f>'Stakeholder Data Summary'!$B$62:$W$62</c:f>
              <c:numCache>
                <c:formatCode>_(* #,##0_);_(* \(#,##0\);_(* "-"??_);_(@_)</c:formatCode>
                <c:ptCount val="22"/>
                <c:pt idx="0">
                  <c:v>2002.1039999999998</c:v>
                </c:pt>
                <c:pt idx="1">
                  <c:v>4693.9029999999993</c:v>
                </c:pt>
                <c:pt idx="2">
                  <c:v>6696.5719999999992</c:v>
                </c:pt>
                <c:pt idx="3">
                  <c:v>8731.9969999999994</c:v>
                </c:pt>
                <c:pt idx="4">
                  <c:v>9960.5419999999995</c:v>
                </c:pt>
                <c:pt idx="5">
                  <c:v>10848.21</c:v>
                </c:pt>
                <c:pt idx="6">
                  <c:v>11784.300999999999</c:v>
                </c:pt>
                <c:pt idx="7">
                  <c:v>12588.349</c:v>
                </c:pt>
                <c:pt idx="8">
                  <c:v>13514.216</c:v>
                </c:pt>
                <c:pt idx="9">
                  <c:v>14531.642</c:v>
                </c:pt>
                <c:pt idx="10">
                  <c:v>15386.597</c:v>
                </c:pt>
                <c:pt idx="11">
                  <c:v>16737.403999999999</c:v>
                </c:pt>
                <c:pt idx="12">
                  <c:v>17487.148999999998</c:v>
                </c:pt>
                <c:pt idx="13">
                  <c:v>18697.623999999996</c:v>
                </c:pt>
                <c:pt idx="14">
                  <c:v>19100.068999999996</c:v>
                </c:pt>
                <c:pt idx="15">
                  <c:v>19641.883999999995</c:v>
                </c:pt>
                <c:pt idx="16">
                  <c:v>20492.684999999994</c:v>
                </c:pt>
                <c:pt idx="17">
                  <c:v>21039.975999999995</c:v>
                </c:pt>
                <c:pt idx="18">
                  <c:v>21735.678999999996</c:v>
                </c:pt>
                <c:pt idx="19">
                  <c:v>22383.077999999998</c:v>
                </c:pt>
                <c:pt idx="20">
                  <c:v>23223.707999999999</c:v>
                </c:pt>
                <c:pt idx="21">
                  <c:v>23804.453999999998</c:v>
                </c:pt>
              </c:numCache>
            </c:numRef>
          </c:val>
        </c:ser>
        <c:ser>
          <c:idx val="2"/>
          <c:order val="1"/>
          <c:tx>
            <c:strRef>
              <c:f>'Stakeholder Data Summary'!$A$63</c:f>
              <c:strCache>
                <c:ptCount val="1"/>
                <c:pt idx="0">
                  <c:v>S*R Medium </c:v>
                </c:pt>
              </c:strCache>
            </c:strRef>
          </c:tx>
          <c:spPr>
            <a:solidFill>
              <a:srgbClr val="006C00"/>
            </a:solidFill>
          </c:spPr>
          <c:cat>
            <c:numRef>
              <c:f>'Stakeholder Data Summary'!$B$61:$W$61</c:f>
              <c:numCache>
                <c:formatCode>mmm\-yy</c:formatCode>
                <c:ptCount val="2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numCache>
            </c:numRef>
          </c:cat>
          <c:val>
            <c:numRef>
              <c:f>'Stakeholder Data Summary'!$B$63:$W$63</c:f>
              <c:numCache>
                <c:formatCode>_(* #,##0_);_(* \(#,##0\);_(* "-"??_);_(@_)</c:formatCode>
                <c:ptCount val="22"/>
                <c:pt idx="0">
                  <c:v>5958.6900000000005</c:v>
                </c:pt>
                <c:pt idx="1">
                  <c:v>5958.6900000000005</c:v>
                </c:pt>
                <c:pt idx="2">
                  <c:v>5958.6900000000005</c:v>
                </c:pt>
                <c:pt idx="3">
                  <c:v>15691.635000000002</c:v>
                </c:pt>
                <c:pt idx="4">
                  <c:v>15691.635000000002</c:v>
                </c:pt>
                <c:pt idx="5">
                  <c:v>15691.635000000002</c:v>
                </c:pt>
                <c:pt idx="6">
                  <c:v>21817.511000000002</c:v>
                </c:pt>
                <c:pt idx="7">
                  <c:v>21817.511000000002</c:v>
                </c:pt>
                <c:pt idx="8">
                  <c:v>21817.511000000002</c:v>
                </c:pt>
                <c:pt idx="9">
                  <c:v>29843.581000000002</c:v>
                </c:pt>
                <c:pt idx="10">
                  <c:v>29843.581000000002</c:v>
                </c:pt>
                <c:pt idx="11">
                  <c:v>30539.491000000002</c:v>
                </c:pt>
                <c:pt idx="12">
                  <c:v>37104.446000000004</c:v>
                </c:pt>
                <c:pt idx="13">
                  <c:v>37140.446000000004</c:v>
                </c:pt>
                <c:pt idx="14">
                  <c:v>37140.446000000004</c:v>
                </c:pt>
                <c:pt idx="15">
                  <c:v>43004.661000000007</c:v>
                </c:pt>
                <c:pt idx="16">
                  <c:v>44759.661000000007</c:v>
                </c:pt>
                <c:pt idx="17">
                  <c:v>44759.661000000007</c:v>
                </c:pt>
                <c:pt idx="18">
                  <c:v>48740.571000000011</c:v>
                </c:pt>
                <c:pt idx="19">
                  <c:v>49087.401000000013</c:v>
                </c:pt>
                <c:pt idx="20">
                  <c:v>49699.321000000011</c:v>
                </c:pt>
                <c:pt idx="21">
                  <c:v>52705.301000000014</c:v>
                </c:pt>
              </c:numCache>
            </c:numRef>
          </c:val>
        </c:ser>
        <c:ser>
          <c:idx val="4"/>
          <c:order val="2"/>
          <c:tx>
            <c:strRef>
              <c:f>'Stakeholder Data Summary'!$A$64</c:f>
              <c:strCache>
                <c:ptCount val="1"/>
                <c:pt idx="0">
                  <c:v>S*R Large</c:v>
                </c:pt>
              </c:strCache>
            </c:strRef>
          </c:tx>
          <c:spPr>
            <a:solidFill>
              <a:schemeClr val="accent4">
                <a:lumMod val="75000"/>
              </a:schemeClr>
            </a:solidFill>
          </c:spPr>
          <c:cat>
            <c:numRef>
              <c:f>'Stakeholder Data Summary'!$B$61:$W$61</c:f>
              <c:numCache>
                <c:formatCode>mmm\-yy</c:formatCode>
                <c:ptCount val="2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numCache>
            </c:numRef>
          </c:cat>
          <c:val>
            <c:numRef>
              <c:f>'Stakeholder Data Summary'!$B$64:$W$64</c:f>
              <c:numCache>
                <c:formatCode>_(* #,##0_);_(* \(#,##0\);_(* "-"??_);_(@_)</c:formatCode>
                <c:ptCount val="22"/>
                <c:pt idx="0">
                  <c:v>0</c:v>
                </c:pt>
                <c:pt idx="1">
                  <c:v>0</c:v>
                </c:pt>
                <c:pt idx="2">
                  <c:v>0</c:v>
                </c:pt>
                <c:pt idx="3">
                  <c:v>0</c:v>
                </c:pt>
                <c:pt idx="4">
                  <c:v>0</c:v>
                </c:pt>
                <c:pt idx="5">
                  <c:v>0</c:v>
                </c:pt>
                <c:pt idx="6">
                  <c:v>0</c:v>
                </c:pt>
                <c:pt idx="7">
                  <c:v>0</c:v>
                </c:pt>
                <c:pt idx="8">
                  <c:v>0</c:v>
                </c:pt>
                <c:pt idx="9">
                  <c:v>0</c:v>
                </c:pt>
                <c:pt idx="10">
                  <c:v>5997</c:v>
                </c:pt>
                <c:pt idx="11">
                  <c:v>5997</c:v>
                </c:pt>
                <c:pt idx="12">
                  <c:v>5997</c:v>
                </c:pt>
                <c:pt idx="13">
                  <c:v>5997</c:v>
                </c:pt>
                <c:pt idx="14">
                  <c:v>5997</c:v>
                </c:pt>
                <c:pt idx="15">
                  <c:v>5997</c:v>
                </c:pt>
                <c:pt idx="16">
                  <c:v>5997</c:v>
                </c:pt>
                <c:pt idx="17">
                  <c:v>5997</c:v>
                </c:pt>
                <c:pt idx="18">
                  <c:v>5997</c:v>
                </c:pt>
                <c:pt idx="19">
                  <c:v>15359</c:v>
                </c:pt>
                <c:pt idx="20">
                  <c:v>15359</c:v>
                </c:pt>
                <c:pt idx="21">
                  <c:v>15359</c:v>
                </c:pt>
              </c:numCache>
            </c:numRef>
          </c:val>
        </c:ser>
        <c:ser>
          <c:idx val="5"/>
          <c:order val="3"/>
          <c:tx>
            <c:strRef>
              <c:f>'Stakeholder Data Summary'!$A$65</c:f>
              <c:strCache>
                <c:ptCount val="1"/>
                <c:pt idx="0">
                  <c:v>S*R Small Low-income</c:v>
                </c:pt>
              </c:strCache>
            </c:strRef>
          </c:tx>
          <c:cat>
            <c:numRef>
              <c:f>'Stakeholder Data Summary'!$B$61:$W$61</c:f>
              <c:numCache>
                <c:formatCode>mmm\-yy</c:formatCode>
                <c:ptCount val="2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numCache>
            </c:numRef>
          </c:cat>
          <c:val>
            <c:numRef>
              <c:f>'Stakeholder Data Summary'!$B$65:$W$65</c:f>
              <c:numCache>
                <c:formatCode>_(* #,##0_);_(* \(#,##0\);_(* "-"??_);_(@_)</c:formatCode>
                <c:ptCount val="22"/>
                <c:pt idx="0">
                  <c:v>0</c:v>
                </c:pt>
                <c:pt idx="1">
                  <c:v>0</c:v>
                </c:pt>
                <c:pt idx="2">
                  <c:v>0</c:v>
                </c:pt>
                <c:pt idx="3">
                  <c:v>0</c:v>
                </c:pt>
                <c:pt idx="4">
                  <c:v>0</c:v>
                </c:pt>
                <c:pt idx="5">
                  <c:v>0</c:v>
                </c:pt>
                <c:pt idx="6">
                  <c:v>6.55</c:v>
                </c:pt>
                <c:pt idx="7">
                  <c:v>37.940000000000005</c:v>
                </c:pt>
                <c:pt idx="8">
                  <c:v>61.210000000000008</c:v>
                </c:pt>
                <c:pt idx="9">
                  <c:v>73.53</c:v>
                </c:pt>
                <c:pt idx="10">
                  <c:v>157.58500000000004</c:v>
                </c:pt>
                <c:pt idx="11">
                  <c:v>188.10500000000002</c:v>
                </c:pt>
                <c:pt idx="12">
                  <c:v>210.42500000000001</c:v>
                </c:pt>
                <c:pt idx="13">
                  <c:v>219.38500000000002</c:v>
                </c:pt>
                <c:pt idx="14">
                  <c:v>241.44500000000002</c:v>
                </c:pt>
                <c:pt idx="15">
                  <c:v>260.10500000000002</c:v>
                </c:pt>
                <c:pt idx="16">
                  <c:v>299.14499999999998</c:v>
                </c:pt>
                <c:pt idx="17">
                  <c:v>312.565</c:v>
                </c:pt>
                <c:pt idx="18">
                  <c:v>321.59499999999997</c:v>
                </c:pt>
                <c:pt idx="19">
                  <c:v>338.28499999999997</c:v>
                </c:pt>
                <c:pt idx="20">
                  <c:v>341.52499999999998</c:v>
                </c:pt>
                <c:pt idx="21">
                  <c:v>350.59999999999997</c:v>
                </c:pt>
              </c:numCache>
            </c:numRef>
          </c:val>
        </c:ser>
        <c:ser>
          <c:idx val="6"/>
          <c:order val="4"/>
          <c:tx>
            <c:strRef>
              <c:f>'Stakeholder Data Summary'!$A$66</c:f>
              <c:strCache>
                <c:ptCount val="1"/>
                <c:pt idx="0">
                  <c:v>NEM Small</c:v>
                </c:pt>
              </c:strCache>
            </c:strRef>
          </c:tx>
          <c:spPr>
            <a:solidFill>
              <a:srgbClr val="B7B7FF"/>
            </a:solidFill>
          </c:spPr>
          <c:cat>
            <c:numRef>
              <c:f>'Stakeholder Data Summary'!$B$61:$W$61</c:f>
              <c:numCache>
                <c:formatCode>mmm\-yy</c:formatCode>
                <c:ptCount val="2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numCache>
            </c:numRef>
          </c:cat>
          <c:val>
            <c:numRef>
              <c:f>'Stakeholder Data Summary'!$B$66:$W$66</c:f>
              <c:numCache>
                <c:formatCode>_(* #,##0_);_(* \(#,##0\);_(* "-"??_);_(@_)</c:formatCode>
                <c:ptCount val="22"/>
                <c:pt idx="0">
                  <c:v>1523.9299999999996</c:v>
                </c:pt>
                <c:pt idx="1">
                  <c:v>3345.4399999999996</c:v>
                </c:pt>
                <c:pt idx="2">
                  <c:v>5393.3099999999995</c:v>
                </c:pt>
                <c:pt idx="3">
                  <c:v>7710.625</c:v>
                </c:pt>
                <c:pt idx="4">
                  <c:v>9895.6049999999996</c:v>
                </c:pt>
                <c:pt idx="5">
                  <c:v>12268.187999999998</c:v>
                </c:pt>
                <c:pt idx="6">
                  <c:v>14094.907999999999</c:v>
                </c:pt>
                <c:pt idx="7">
                  <c:v>16439.262999999999</c:v>
                </c:pt>
                <c:pt idx="8">
                  <c:v>19216.725999999999</c:v>
                </c:pt>
                <c:pt idx="9">
                  <c:v>21806.064999999999</c:v>
                </c:pt>
                <c:pt idx="10">
                  <c:v>24925.297999999999</c:v>
                </c:pt>
                <c:pt idx="11">
                  <c:v>27405.212</c:v>
                </c:pt>
                <c:pt idx="12">
                  <c:v>29945.38</c:v>
                </c:pt>
                <c:pt idx="13">
                  <c:v>32589.276999999998</c:v>
                </c:pt>
                <c:pt idx="14">
                  <c:v>35939.496999999996</c:v>
                </c:pt>
                <c:pt idx="15">
                  <c:v>39269.516999999993</c:v>
                </c:pt>
                <c:pt idx="16">
                  <c:v>43108.345999999998</c:v>
                </c:pt>
                <c:pt idx="17">
                  <c:v>46422.271000000001</c:v>
                </c:pt>
                <c:pt idx="18">
                  <c:v>50047.982000000004</c:v>
                </c:pt>
                <c:pt idx="19">
                  <c:v>54016.642000000007</c:v>
                </c:pt>
                <c:pt idx="20">
                  <c:v>57329.447000000007</c:v>
                </c:pt>
                <c:pt idx="21">
                  <c:v>61382.229000000007</c:v>
                </c:pt>
              </c:numCache>
            </c:numRef>
          </c:val>
        </c:ser>
        <c:ser>
          <c:idx val="8"/>
          <c:order val="5"/>
          <c:tx>
            <c:strRef>
              <c:f>'Stakeholder Data Summary'!$A$67</c:f>
              <c:strCache>
                <c:ptCount val="1"/>
                <c:pt idx="0">
                  <c:v>NEM Medium</c:v>
                </c:pt>
              </c:strCache>
            </c:strRef>
          </c:tx>
          <c:spPr>
            <a:solidFill>
              <a:srgbClr val="5DC993"/>
            </a:solidFill>
          </c:spPr>
          <c:cat>
            <c:numRef>
              <c:f>'Stakeholder Data Summary'!$B$61:$W$61</c:f>
              <c:numCache>
                <c:formatCode>mmm\-yy</c:formatCode>
                <c:ptCount val="2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numCache>
            </c:numRef>
          </c:cat>
          <c:val>
            <c:numRef>
              <c:f>'Stakeholder Data Summary'!$B$67:$W$67</c:f>
              <c:numCache>
                <c:formatCode>_(* #,##0_);_(* \(#,##0\);_(* "-"??_);_(@_)</c:formatCode>
                <c:ptCount val="22"/>
                <c:pt idx="0">
                  <c:v>2250.7150000000001</c:v>
                </c:pt>
                <c:pt idx="1">
                  <c:v>2749.7150000000001</c:v>
                </c:pt>
                <c:pt idx="2">
                  <c:v>2749.7150000000001</c:v>
                </c:pt>
                <c:pt idx="3">
                  <c:v>3672.4949999999999</c:v>
                </c:pt>
                <c:pt idx="4">
                  <c:v>3672.4949999999999</c:v>
                </c:pt>
                <c:pt idx="5">
                  <c:v>3724.4949999999999</c:v>
                </c:pt>
                <c:pt idx="6">
                  <c:v>5186.0259999999998</c:v>
                </c:pt>
                <c:pt idx="7">
                  <c:v>5447.0259999999998</c:v>
                </c:pt>
                <c:pt idx="8">
                  <c:v>5447.0259999999998</c:v>
                </c:pt>
                <c:pt idx="9">
                  <c:v>5514.5259999999998</c:v>
                </c:pt>
                <c:pt idx="10">
                  <c:v>5539.5360000000001</c:v>
                </c:pt>
                <c:pt idx="11">
                  <c:v>5539.5360000000001</c:v>
                </c:pt>
                <c:pt idx="12">
                  <c:v>5683.8460000000005</c:v>
                </c:pt>
                <c:pt idx="13">
                  <c:v>6042.2460000000001</c:v>
                </c:pt>
                <c:pt idx="14">
                  <c:v>6572.2460000000001</c:v>
                </c:pt>
                <c:pt idx="15">
                  <c:v>6758.366</c:v>
                </c:pt>
                <c:pt idx="16">
                  <c:v>8904.8559999999998</c:v>
                </c:pt>
                <c:pt idx="17">
                  <c:v>9007.0959999999995</c:v>
                </c:pt>
                <c:pt idx="18">
                  <c:v>9279.0959999999995</c:v>
                </c:pt>
                <c:pt idx="19">
                  <c:v>9452.6209999999992</c:v>
                </c:pt>
                <c:pt idx="20">
                  <c:v>9896.860999999999</c:v>
                </c:pt>
                <c:pt idx="21">
                  <c:v>10935.040999999999</c:v>
                </c:pt>
              </c:numCache>
            </c:numRef>
          </c:val>
        </c:ser>
        <c:ser>
          <c:idx val="10"/>
          <c:order val="6"/>
          <c:tx>
            <c:strRef>
              <c:f>'Stakeholder Data Summary'!$A$68</c:f>
              <c:strCache>
                <c:ptCount val="1"/>
                <c:pt idx="0">
                  <c:v>NEM Large</c:v>
                </c:pt>
              </c:strCache>
            </c:strRef>
          </c:tx>
          <c:spPr>
            <a:solidFill>
              <a:schemeClr val="accent4">
                <a:lumMod val="20000"/>
                <a:lumOff val="80000"/>
              </a:schemeClr>
            </a:solidFill>
          </c:spPr>
          <c:cat>
            <c:numRef>
              <c:f>'Stakeholder Data Summary'!$B$61:$W$61</c:f>
              <c:numCache>
                <c:formatCode>mmm\-yy</c:formatCode>
                <c:ptCount val="2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numCache>
            </c:numRef>
          </c:cat>
          <c:val>
            <c:numRef>
              <c:f>'Stakeholder Data Summary'!$B$68:$W$68</c:f>
              <c:numCache>
                <c:formatCode>_(* #,##0_);_(* \(#,##0\);_(* "-"??_);_(@_)</c:formatCode>
                <c:ptCount val="22"/>
                <c:pt idx="0">
                  <c:v>0</c:v>
                </c:pt>
                <c:pt idx="1">
                  <c:v>0</c:v>
                </c:pt>
                <c:pt idx="2">
                  <c:v>0</c:v>
                </c:pt>
                <c:pt idx="3">
                  <c:v>0</c:v>
                </c:pt>
                <c:pt idx="4">
                  <c:v>0</c:v>
                </c:pt>
                <c:pt idx="5">
                  <c:v>0</c:v>
                </c:pt>
                <c:pt idx="6">
                  <c:v>0</c:v>
                </c:pt>
                <c:pt idx="7">
                  <c:v>0</c:v>
                </c:pt>
                <c:pt idx="8">
                  <c:v>0</c:v>
                </c:pt>
                <c:pt idx="9">
                  <c:v>11779</c:v>
                </c:pt>
                <c:pt idx="10">
                  <c:v>11779</c:v>
                </c:pt>
                <c:pt idx="11">
                  <c:v>11779</c:v>
                </c:pt>
                <c:pt idx="12">
                  <c:v>11779</c:v>
                </c:pt>
                <c:pt idx="13">
                  <c:v>11779</c:v>
                </c:pt>
                <c:pt idx="14">
                  <c:v>14515</c:v>
                </c:pt>
                <c:pt idx="15">
                  <c:v>36838</c:v>
                </c:pt>
                <c:pt idx="16">
                  <c:v>37346</c:v>
                </c:pt>
                <c:pt idx="17">
                  <c:v>37346</c:v>
                </c:pt>
                <c:pt idx="18">
                  <c:v>41290</c:v>
                </c:pt>
                <c:pt idx="19">
                  <c:v>41290</c:v>
                </c:pt>
                <c:pt idx="20">
                  <c:v>42225</c:v>
                </c:pt>
                <c:pt idx="21">
                  <c:v>46381</c:v>
                </c:pt>
              </c:numCache>
            </c:numRef>
          </c:val>
        </c:ser>
        <c:dLbls>
          <c:showLegendKey val="0"/>
          <c:showVal val="0"/>
          <c:showCatName val="0"/>
          <c:showSerName val="0"/>
          <c:showPercent val="0"/>
          <c:showBubbleSize val="0"/>
        </c:dLbls>
        <c:axId val="102526976"/>
        <c:axId val="102528512"/>
      </c:areaChart>
      <c:dateAx>
        <c:axId val="102526976"/>
        <c:scaling>
          <c:orientation val="minMax"/>
        </c:scaling>
        <c:delete val="0"/>
        <c:axPos val="b"/>
        <c:numFmt formatCode="mmm\-yy" sourceLinked="1"/>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102528512"/>
        <c:crosses val="autoZero"/>
        <c:auto val="1"/>
        <c:lblOffset val="100"/>
        <c:baseTimeUnit val="months"/>
      </c:dateAx>
      <c:valAx>
        <c:axId val="102528512"/>
        <c:scaling>
          <c:orientation val="minMax"/>
          <c:max val="250000"/>
          <c:min val="0"/>
        </c:scaling>
        <c:delete val="0"/>
        <c:axPos val="l"/>
        <c:majorGridlines/>
        <c:numFmt formatCode="_(* #,##0_);_(* \(#,##0\);_(* &quot;-&quot;??_);_(@_)" sourceLinked="1"/>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102526976"/>
        <c:crosses val="autoZero"/>
        <c:crossBetween val="midCat"/>
      </c:valAx>
    </c:plotArea>
    <c:legend>
      <c:legendPos val="r"/>
      <c:layout>
        <c:manualLayout>
          <c:xMode val="edge"/>
          <c:yMode val="edge"/>
          <c:x val="0.71000217198086479"/>
          <c:y val="0.13761414958265353"/>
          <c:w val="0.27194823060910489"/>
          <c:h val="0.47824864234313053"/>
        </c:manualLayout>
      </c:layout>
      <c:overlay val="0"/>
      <c:txPr>
        <a:bodyPr/>
        <a:lstStyle/>
        <a:p>
          <a:pPr>
            <a:defRPr sz="1200">
              <a:latin typeface="Arial" panose="020B0604020202020204" pitchFamily="34" charset="0"/>
              <a:cs typeface="Arial" panose="020B0604020202020204" pitchFamily="34" charset="0"/>
            </a:defRPr>
          </a:pPr>
          <a:endParaRPr lang="en-US"/>
        </a:p>
      </c:txPr>
    </c:legend>
    <c:plotVisOnly val="1"/>
    <c:dispBlanksAs val="gap"/>
    <c:showDLblsOverMax val="0"/>
  </c:chart>
  <c:spPr>
    <a:ln>
      <a:solidFill>
        <a:schemeClr val="bg1">
          <a:lumMod val="50000"/>
        </a:schemeClr>
      </a:solid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498637063619121"/>
          <c:y val="0.18395237313786628"/>
          <c:w val="0.5065386509673997"/>
          <c:h val="0.6498490675891746"/>
        </c:manualLayout>
      </c:layout>
      <c:barChart>
        <c:barDir val="col"/>
        <c:grouping val="stacked"/>
        <c:varyColors val="0"/>
        <c:ser>
          <c:idx val="0"/>
          <c:order val="0"/>
          <c:tx>
            <c:strRef>
              <c:f>'Stakeholder Data Summary'!$A$4</c:f>
              <c:strCache>
                <c:ptCount val="1"/>
                <c:pt idx="0">
                  <c:v>Solar*Rewards Capacity (kW)</c:v>
                </c:pt>
              </c:strCache>
            </c:strRef>
          </c:tx>
          <c:invertIfNegative val="0"/>
          <c:cat>
            <c:numRef>
              <c:f>'Stakeholder Data Summary'!$B$3:$V$3</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Summary'!$B$4:$V$4</c:f>
              <c:numCache>
                <c:formatCode>_(* #,##0_);_(* \(#,##0\);_(* "-"??_);_(@_)</c:formatCode>
                <c:ptCount val="21"/>
                <c:pt idx="0">
                  <c:v>1927.7840000000022</c:v>
                </c:pt>
                <c:pt idx="1">
                  <c:v>2611.0140000000006</c:v>
                </c:pt>
                <c:pt idx="2">
                  <c:v>1922.1089999999992</c:v>
                </c:pt>
                <c:pt idx="3">
                  <c:v>1985.0350000000017</c:v>
                </c:pt>
                <c:pt idx="4">
                  <c:v>1212.7850000000001</c:v>
                </c:pt>
                <c:pt idx="5">
                  <c:v>872.44800000000032</c:v>
                </c:pt>
                <c:pt idx="6">
                  <c:v>887.03299999999956</c:v>
                </c:pt>
                <c:pt idx="7">
                  <c:v>816.41799999999955</c:v>
                </c:pt>
                <c:pt idx="8">
                  <c:v>914.19699999999989</c:v>
                </c:pt>
                <c:pt idx="9">
                  <c:v>1020.5359999999993</c:v>
                </c:pt>
                <c:pt idx="10">
                  <c:v>929.16999999999973</c:v>
                </c:pt>
                <c:pt idx="11">
                  <c:v>1371.6159999999993</c:v>
                </c:pt>
                <c:pt idx="12">
                  <c:v>760.4849999999999</c:v>
                </c:pt>
                <c:pt idx="13">
                  <c:v>1219.4349999999999</c:v>
                </c:pt>
                <c:pt idx="14">
                  <c:v>424.505</c:v>
                </c:pt>
                <c:pt idx="15">
                  <c:v>569.495</c:v>
                </c:pt>
                <c:pt idx="16">
                  <c:v>1120.7209999999995</c:v>
                </c:pt>
                <c:pt idx="17">
                  <c:v>617.78100000000006</c:v>
                </c:pt>
                <c:pt idx="18">
                  <c:v>690.08299999999986</c:v>
                </c:pt>
                <c:pt idx="19">
                  <c:v>668.82499999999993</c:v>
                </c:pt>
                <c:pt idx="20">
                  <c:v>887.53</c:v>
                </c:pt>
              </c:numCache>
            </c:numRef>
          </c:val>
        </c:ser>
        <c:ser>
          <c:idx val="1"/>
          <c:order val="1"/>
          <c:tx>
            <c:strRef>
              <c:f>'Stakeholder Data Summary'!$A$5</c:f>
              <c:strCache>
                <c:ptCount val="1"/>
                <c:pt idx="0">
                  <c:v>Net Metering Capacity (kW)</c:v>
                </c:pt>
              </c:strCache>
            </c:strRef>
          </c:tx>
          <c:spPr>
            <a:solidFill>
              <a:srgbClr val="C00000"/>
            </a:solidFill>
          </c:spPr>
          <c:invertIfNegative val="0"/>
          <c:cat>
            <c:numRef>
              <c:f>'Stakeholder Data Summary'!$B$3:$V$3</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Summary'!$B$5:$V$5</c:f>
              <c:numCache>
                <c:formatCode>_(* #,##0_);_(* \(#,##0\);_(* "-"??_);_(@_)</c:formatCode>
                <c:ptCount val="21"/>
                <c:pt idx="0">
                  <c:v>1459.8900000000008</c:v>
                </c:pt>
                <c:pt idx="1">
                  <c:v>1748.7749999999999</c:v>
                </c:pt>
                <c:pt idx="2">
                  <c:v>2002.5850000000012</c:v>
                </c:pt>
                <c:pt idx="3">
                  <c:v>2249.3850000000011</c:v>
                </c:pt>
                <c:pt idx="4">
                  <c:v>2085.6950000000002</c:v>
                </c:pt>
                <c:pt idx="5">
                  <c:v>2327.7229999999986</c:v>
                </c:pt>
                <c:pt idx="6">
                  <c:v>1802.2849999999999</c:v>
                </c:pt>
                <c:pt idx="7">
                  <c:v>2317.9299999999985</c:v>
                </c:pt>
                <c:pt idx="8">
                  <c:v>2750.1520000000028</c:v>
                </c:pt>
                <c:pt idx="9">
                  <c:v>2551.0889999999995</c:v>
                </c:pt>
                <c:pt idx="10">
                  <c:v>3092.0530000000026</c:v>
                </c:pt>
                <c:pt idx="11">
                  <c:v>2432.9440000000009</c:v>
                </c:pt>
                <c:pt idx="12">
                  <c:v>2518.9180000000042</c:v>
                </c:pt>
                <c:pt idx="13">
                  <c:v>2614.2970000000005</c:v>
                </c:pt>
                <c:pt idx="14">
                  <c:v>3159.4420000000018</c:v>
                </c:pt>
                <c:pt idx="15">
                  <c:v>3295.0299999999979</c:v>
                </c:pt>
                <c:pt idx="16">
                  <c:v>3799.7979999999952</c:v>
                </c:pt>
                <c:pt idx="17">
                  <c:v>3296.2399999999993</c:v>
                </c:pt>
                <c:pt idx="18">
                  <c:v>3589.1709999999994</c:v>
                </c:pt>
                <c:pt idx="19">
                  <c:v>3939.3</c:v>
                </c:pt>
                <c:pt idx="20">
                  <c:v>3310.7450000000035</c:v>
                </c:pt>
              </c:numCache>
            </c:numRef>
          </c:val>
        </c:ser>
        <c:dLbls>
          <c:showLegendKey val="0"/>
          <c:showVal val="0"/>
          <c:showCatName val="0"/>
          <c:showSerName val="0"/>
          <c:showPercent val="0"/>
          <c:showBubbleSize val="0"/>
        </c:dLbls>
        <c:gapWidth val="150"/>
        <c:overlap val="100"/>
        <c:axId val="102271232"/>
        <c:axId val="102273024"/>
      </c:barChart>
      <c:dateAx>
        <c:axId val="102271232"/>
        <c:scaling>
          <c:orientation val="minMax"/>
        </c:scaling>
        <c:delete val="0"/>
        <c:axPos val="b"/>
        <c:numFmt formatCode="mmm\-yy" sourceLinked="1"/>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102273024"/>
        <c:crosses val="autoZero"/>
        <c:auto val="1"/>
        <c:lblOffset val="100"/>
        <c:baseTimeUnit val="months"/>
      </c:dateAx>
      <c:valAx>
        <c:axId val="102273024"/>
        <c:scaling>
          <c:orientation val="minMax"/>
          <c:max val="5000"/>
        </c:scaling>
        <c:delete val="0"/>
        <c:axPos val="l"/>
        <c:majorGridlines/>
        <c:numFmt formatCode="_(* #,##0_);_(* \(#,##0\);_(* &quot;-&quot;??_);_(@_)" sourceLinked="1"/>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102271232"/>
        <c:crosses val="autoZero"/>
        <c:crossBetween val="between"/>
      </c:valAx>
    </c:plotArea>
    <c:legend>
      <c:legendPos val="r"/>
      <c:layout>
        <c:manualLayout>
          <c:xMode val="edge"/>
          <c:yMode val="edge"/>
          <c:x val="0.64204346583285687"/>
          <c:y val="0.33623974895108105"/>
          <c:w val="0.35142513796362196"/>
          <c:h val="0.14022723434377424"/>
        </c:manualLayout>
      </c:layout>
      <c:overlay val="0"/>
      <c:txPr>
        <a:bodyPr/>
        <a:lstStyle/>
        <a:p>
          <a:pPr>
            <a:defRPr sz="1400">
              <a:latin typeface="Arial" panose="020B0604020202020204" pitchFamily="34" charset="0"/>
              <a:cs typeface="Arial" panose="020B0604020202020204" pitchFamily="34" charset="0"/>
            </a:defRPr>
          </a:pPr>
          <a:endParaRPr lang="en-US"/>
        </a:p>
      </c:txPr>
    </c:legend>
    <c:plotVisOnly val="1"/>
    <c:dispBlanksAs val="gap"/>
    <c:showDLblsOverMax val="0"/>
  </c:chart>
  <c:spPr>
    <a:ln>
      <a:solidFill>
        <a:schemeClr val="bg1">
          <a:lumMod val="50000"/>
        </a:schemeClr>
      </a:solid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600756808612693"/>
          <c:y val="0.1326212695735107"/>
          <c:w val="0.5060259504330098"/>
          <c:h val="0.68633779934818961"/>
        </c:manualLayout>
      </c:layout>
      <c:barChart>
        <c:barDir val="col"/>
        <c:grouping val="stacked"/>
        <c:varyColors val="0"/>
        <c:ser>
          <c:idx val="0"/>
          <c:order val="0"/>
          <c:tx>
            <c:strRef>
              <c:f>'Stakeholder Data Summary'!$A$20</c:f>
              <c:strCache>
                <c:ptCount val="1"/>
                <c:pt idx="0">
                  <c:v>1) Documents &amp; Payments</c:v>
                </c:pt>
              </c:strCache>
            </c:strRef>
          </c:tx>
          <c:spPr>
            <a:solidFill>
              <a:schemeClr val="bg1">
                <a:lumMod val="75000"/>
              </a:schemeClr>
            </a:solidFill>
          </c:spPr>
          <c:invertIfNegative val="0"/>
          <c:cat>
            <c:numRef>
              <c:f>'Stakeholder Data Summary'!$B$19:$V$19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Summary'!$B$20:$V$20</c:f>
              <c:numCache>
                <c:formatCode>_(* #,##0_);_(* \(#,##0\);_(* "-"??_);_(@_)</c:formatCode>
                <c:ptCount val="21"/>
                <c:pt idx="0">
                  <c:v>0</c:v>
                </c:pt>
                <c:pt idx="1">
                  <c:v>0</c:v>
                </c:pt>
                <c:pt idx="2">
                  <c:v>0</c:v>
                </c:pt>
                <c:pt idx="3">
                  <c:v>0</c:v>
                </c:pt>
                <c:pt idx="4">
                  <c:v>0</c:v>
                </c:pt>
                <c:pt idx="5">
                  <c:v>0</c:v>
                </c:pt>
                <c:pt idx="6">
                  <c:v>0</c:v>
                </c:pt>
                <c:pt idx="7">
                  <c:v>0</c:v>
                </c:pt>
                <c:pt idx="8">
                  <c:v>0</c:v>
                </c:pt>
                <c:pt idx="9">
                  <c:v>0</c:v>
                </c:pt>
                <c:pt idx="10">
                  <c:v>0</c:v>
                </c:pt>
                <c:pt idx="11">
                  <c:v>36.21</c:v>
                </c:pt>
                <c:pt idx="12">
                  <c:v>0</c:v>
                </c:pt>
                <c:pt idx="13">
                  <c:v>31.315000000000001</c:v>
                </c:pt>
                <c:pt idx="14">
                  <c:v>0</c:v>
                </c:pt>
                <c:pt idx="15">
                  <c:v>9.81</c:v>
                </c:pt>
                <c:pt idx="16">
                  <c:v>3</c:v>
                </c:pt>
                <c:pt idx="17">
                  <c:v>18.57</c:v>
                </c:pt>
                <c:pt idx="18">
                  <c:v>22.15</c:v>
                </c:pt>
                <c:pt idx="19">
                  <c:v>102.655</c:v>
                </c:pt>
                <c:pt idx="20">
                  <c:v>406.34999999999997</c:v>
                </c:pt>
              </c:numCache>
            </c:numRef>
          </c:val>
        </c:ser>
        <c:ser>
          <c:idx val="1"/>
          <c:order val="1"/>
          <c:tx>
            <c:strRef>
              <c:f>'Stakeholder Data Summary'!$A$21</c:f>
              <c:strCache>
                <c:ptCount val="1"/>
                <c:pt idx="0">
                  <c:v>2) Solar Installation Details</c:v>
                </c:pt>
              </c:strCache>
            </c:strRef>
          </c:tx>
          <c:spPr>
            <a:solidFill>
              <a:schemeClr val="accent2">
                <a:lumMod val="20000"/>
                <a:lumOff val="80000"/>
              </a:schemeClr>
            </a:solidFill>
          </c:spPr>
          <c:invertIfNegative val="0"/>
          <c:cat>
            <c:numRef>
              <c:f>'Stakeholder Data Summary'!$B$19:$V$19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Summary'!$B$21:$V$21</c:f>
              <c:numCache>
                <c:formatCode>General</c:formatCode>
                <c:ptCount val="21"/>
                <c:pt idx="10" formatCode="_(* #,##0_);_(* \(#,##0\);_(* &quot;-&quot;??_);_(@_)">
                  <c:v>14.49</c:v>
                </c:pt>
                <c:pt idx="11" formatCode="_(* #,##0_);_(* \(#,##0\);_(* &quot;-&quot;??_);_(@_)">
                  <c:v>902.84999999999945</c:v>
                </c:pt>
                <c:pt idx="12" formatCode="_(* #,##0_);_(* \(#,##0\);_(* &quot;-&quot;??_);_(@_)">
                  <c:v>7.2</c:v>
                </c:pt>
                <c:pt idx="13" formatCode="_(* #,##0_);_(* \(#,##0\);_(* &quot;-&quot;??_);_(@_)">
                  <c:v>718.19999999999982</c:v>
                </c:pt>
                <c:pt idx="14" formatCode="_(* #,##0_);_(* \(#,##0\);_(* &quot;-&quot;??_);_(@_)">
                  <c:v>14.04</c:v>
                </c:pt>
                <c:pt idx="16" formatCode="_(* #,##0_);_(* \(#,##0\);_(* &quot;-&quot;??_);_(@_)">
                  <c:v>14.945</c:v>
                </c:pt>
                <c:pt idx="17" formatCode="_(* #,##0_);_(* \(#,##0\);_(* &quot;-&quot;??_);_(@_)">
                  <c:v>27.445</c:v>
                </c:pt>
                <c:pt idx="18" formatCode="_(* #,##0_);_(* \(#,##0\);_(* &quot;-&quot;??_);_(@_)">
                  <c:v>54.332999999999998</c:v>
                </c:pt>
                <c:pt idx="19" formatCode="_(* #,##0_);_(* \(#,##0\);_(* &quot;-&quot;??_);_(@_)">
                  <c:v>54.876999999999995</c:v>
                </c:pt>
                <c:pt idx="20" formatCode="_(* #,##0_);_(* \(#,##0\);_(* &quot;-&quot;??_);_(@_)">
                  <c:v>233.89500000000004</c:v>
                </c:pt>
              </c:numCache>
            </c:numRef>
          </c:val>
        </c:ser>
        <c:ser>
          <c:idx val="2"/>
          <c:order val="2"/>
          <c:tx>
            <c:strRef>
              <c:f>'Stakeholder Data Summary'!$A$22</c:f>
              <c:strCache>
                <c:ptCount val="1"/>
                <c:pt idx="0">
                  <c:v>3) Engineering Review</c:v>
                </c:pt>
              </c:strCache>
            </c:strRef>
          </c:tx>
          <c:spPr>
            <a:solidFill>
              <a:schemeClr val="accent1"/>
            </a:solidFill>
          </c:spPr>
          <c:invertIfNegative val="0"/>
          <c:cat>
            <c:numRef>
              <c:f>'Stakeholder Data Summary'!$B$19:$V$19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Summary'!$B$22:$V$22</c:f>
              <c:numCache>
                <c:formatCode>_(* #,##0_);_(* \(#,##0\);_(* "-"??_);_(@_)</c:formatCode>
                <c:ptCount val="21"/>
                <c:pt idx="0">
                  <c:v>0</c:v>
                </c:pt>
                <c:pt idx="1">
                  <c:v>0</c:v>
                </c:pt>
                <c:pt idx="2">
                  <c:v>0</c:v>
                </c:pt>
                <c:pt idx="3">
                  <c:v>0</c:v>
                </c:pt>
                <c:pt idx="4">
                  <c:v>0</c:v>
                </c:pt>
                <c:pt idx="5">
                  <c:v>0</c:v>
                </c:pt>
                <c:pt idx="6">
                  <c:v>0</c:v>
                </c:pt>
                <c:pt idx="7">
                  <c:v>0</c:v>
                </c:pt>
                <c:pt idx="8">
                  <c:v>0</c:v>
                </c:pt>
                <c:pt idx="9">
                  <c:v>0</c:v>
                </c:pt>
                <c:pt idx="10">
                  <c:v>11.84</c:v>
                </c:pt>
                <c:pt idx="11">
                  <c:v>11.475000000000001</c:v>
                </c:pt>
                <c:pt idx="12">
                  <c:v>0</c:v>
                </c:pt>
                <c:pt idx="13">
                  <c:v>3.8250000000000002</c:v>
                </c:pt>
                <c:pt idx="14">
                  <c:v>23.2</c:v>
                </c:pt>
                <c:pt idx="15">
                  <c:v>0</c:v>
                </c:pt>
                <c:pt idx="16">
                  <c:v>0</c:v>
                </c:pt>
                <c:pt idx="17">
                  <c:v>0</c:v>
                </c:pt>
                <c:pt idx="18">
                  <c:v>17.324999999999999</c:v>
                </c:pt>
                <c:pt idx="19">
                  <c:v>113.063</c:v>
                </c:pt>
                <c:pt idx="20">
                  <c:v>155.26</c:v>
                </c:pt>
              </c:numCache>
            </c:numRef>
          </c:val>
        </c:ser>
        <c:ser>
          <c:idx val="3"/>
          <c:order val="3"/>
          <c:tx>
            <c:strRef>
              <c:f>'Stakeholder Data Summary'!$A$23</c:f>
              <c:strCache>
                <c:ptCount val="1"/>
                <c:pt idx="0">
                  <c:v>4) Final Documentation</c:v>
                </c:pt>
              </c:strCache>
            </c:strRef>
          </c:tx>
          <c:spPr>
            <a:solidFill>
              <a:srgbClr val="A50021"/>
            </a:solidFill>
            <a:ln>
              <a:noFill/>
            </a:ln>
          </c:spPr>
          <c:invertIfNegative val="0"/>
          <c:cat>
            <c:numRef>
              <c:f>'Stakeholder Data Summary'!$B$19:$V$19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Summary'!$B$23:$V$23</c:f>
              <c:numCache>
                <c:formatCode>General</c:formatCode>
                <c:ptCount val="21"/>
                <c:pt idx="8" formatCode="_(* #,##0_);_(* \(#,##0\);_(* &quot;-&quot;??_);_(@_)">
                  <c:v>40.830000000000005</c:v>
                </c:pt>
                <c:pt idx="9" formatCode="_(* #,##0_);_(* \(#,##0\);_(* &quot;-&quot;??_);_(@_)">
                  <c:v>9</c:v>
                </c:pt>
                <c:pt idx="10" formatCode="_(* #,##0_);_(* \(#,##0\);_(* &quot;-&quot;??_);_(@_)">
                  <c:v>21.86</c:v>
                </c:pt>
                <c:pt idx="11" formatCode="_(* #,##0_);_(* \(#,##0\);_(* &quot;-&quot;??_);_(@_)">
                  <c:v>6.76</c:v>
                </c:pt>
                <c:pt idx="12" formatCode="_(* #,##0_);_(* \(#,##0\);_(* &quot;-&quot;??_);_(@_)">
                  <c:v>9.76</c:v>
                </c:pt>
                <c:pt idx="14" formatCode="_(* #,##0_);_(* \(#,##0\);_(* &quot;-&quot;??_);_(@_)">
                  <c:v>15.95</c:v>
                </c:pt>
                <c:pt idx="15" formatCode="_(* #,##0_);_(* \(#,##0\);_(* &quot;-&quot;??_);_(@_)">
                  <c:v>60.4</c:v>
                </c:pt>
                <c:pt idx="16" formatCode="_(* #,##0_);_(* \(#,##0\);_(* &quot;-&quot;??_);_(@_)">
                  <c:v>86.86</c:v>
                </c:pt>
                <c:pt idx="17" formatCode="_(* #,##0_);_(* \(#,##0\);_(* &quot;-&quot;??_);_(@_)">
                  <c:v>152.28000000000003</c:v>
                </c:pt>
                <c:pt idx="18" formatCode="_(* #,##0_);_(* \(#,##0\);_(* &quot;-&quot;??_);_(@_)">
                  <c:v>300.185</c:v>
                </c:pt>
                <c:pt idx="19" formatCode="_(* #,##0_);_(* \(#,##0\);_(* &quot;-&quot;??_);_(@_)">
                  <c:v>237.435</c:v>
                </c:pt>
                <c:pt idx="20" formatCode="_(* #,##0_);_(* \(#,##0\);_(* &quot;-&quot;??_);_(@_)">
                  <c:v>31.840000000000003</c:v>
                </c:pt>
              </c:numCache>
            </c:numRef>
          </c:val>
        </c:ser>
        <c:ser>
          <c:idx val="4"/>
          <c:order val="4"/>
          <c:tx>
            <c:strRef>
              <c:f>'Stakeholder Data Summary'!$A$24</c:f>
              <c:strCache>
                <c:ptCount val="1"/>
                <c:pt idx="0">
                  <c:v>5) Meter Installation</c:v>
                </c:pt>
              </c:strCache>
            </c:strRef>
          </c:tx>
          <c:spPr>
            <a:solidFill>
              <a:srgbClr val="FFFF00"/>
            </a:solidFill>
          </c:spPr>
          <c:invertIfNegative val="0"/>
          <c:cat>
            <c:numRef>
              <c:f>'Stakeholder Data Summary'!$B$19:$V$19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Summary'!$B$24:$V$24</c:f>
              <c:numCache>
                <c:formatCode>General</c:formatCode>
                <c:ptCount val="21"/>
                <c:pt idx="10" formatCode="_(* #,##0_);_(* \(#,##0\);_(* &quot;-&quot;??_);_(@_)">
                  <c:v>24.7</c:v>
                </c:pt>
                <c:pt idx="13" formatCode="_(* #,##0_);_(* \(#,##0\);_(* &quot;-&quot;??_);_(@_)">
                  <c:v>11.385</c:v>
                </c:pt>
                <c:pt idx="14" formatCode="_(* #,##0_);_(* \(#,##0\);_(* &quot;-&quot;??_);_(@_)">
                  <c:v>1.96</c:v>
                </c:pt>
                <c:pt idx="16" formatCode="_(* #,##0_);_(* \(#,##0\);_(* &quot;-&quot;??_);_(@_)">
                  <c:v>46.854999999999997</c:v>
                </c:pt>
                <c:pt idx="17" formatCode="_(* #,##0_);_(* \(#,##0\);_(* &quot;-&quot;??_);_(@_)">
                  <c:v>64.11999999999999</c:v>
                </c:pt>
                <c:pt idx="18" formatCode="_(* #,##0_);_(* \(#,##0\);_(* &quot;-&quot;??_);_(@_)">
                  <c:v>133.51000000000002</c:v>
                </c:pt>
                <c:pt idx="19" formatCode="_(* #,##0_);_(* \(#,##0\);_(* &quot;-&quot;??_);_(@_)">
                  <c:v>51.48</c:v>
                </c:pt>
                <c:pt idx="20" formatCode="_(* #,##0_);_(* \(#,##0\);_(* &quot;-&quot;??_);_(@_)">
                  <c:v>0</c:v>
                </c:pt>
              </c:numCache>
            </c:numRef>
          </c:val>
        </c:ser>
        <c:ser>
          <c:idx val="5"/>
          <c:order val="5"/>
          <c:tx>
            <c:strRef>
              <c:f>'Stakeholder Data Summary'!$A$25</c:f>
              <c:strCache>
                <c:ptCount val="1"/>
                <c:pt idx="0">
                  <c:v>6) Completed</c:v>
                </c:pt>
              </c:strCache>
            </c:strRef>
          </c:tx>
          <c:spPr>
            <a:solidFill>
              <a:srgbClr val="0070C0"/>
            </a:solidFill>
          </c:spPr>
          <c:invertIfNegative val="0"/>
          <c:cat>
            <c:numRef>
              <c:f>'Stakeholder Data Summary'!$B$19:$V$19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Summary'!$B$25:$V$25</c:f>
              <c:numCache>
                <c:formatCode>_(* #,##0_);_(* \(#,##0\);_(* "-"??_);_(@_)</c:formatCode>
                <c:ptCount val="21"/>
                <c:pt idx="0">
                  <c:v>1479.1540000000014</c:v>
                </c:pt>
                <c:pt idx="1">
                  <c:v>1223.1489999999997</c:v>
                </c:pt>
                <c:pt idx="2">
                  <c:v>1295.3439999999996</c:v>
                </c:pt>
                <c:pt idx="3">
                  <c:v>1330.9750000000008</c:v>
                </c:pt>
                <c:pt idx="4">
                  <c:v>869.94499999999994</c:v>
                </c:pt>
                <c:pt idx="5">
                  <c:v>473.89300000000003</c:v>
                </c:pt>
                <c:pt idx="6">
                  <c:v>593.47800000000018</c:v>
                </c:pt>
                <c:pt idx="7">
                  <c:v>611.61299999999983</c:v>
                </c:pt>
                <c:pt idx="8">
                  <c:v>582.84699999999998</c:v>
                </c:pt>
                <c:pt idx="9">
                  <c:v>781.76599999999951</c:v>
                </c:pt>
                <c:pt idx="10">
                  <c:v>664.58499999999958</c:v>
                </c:pt>
                <c:pt idx="11">
                  <c:v>276.03599999999994</c:v>
                </c:pt>
                <c:pt idx="12">
                  <c:v>455.80099999999999</c:v>
                </c:pt>
                <c:pt idx="13">
                  <c:v>355.37500000000006</c:v>
                </c:pt>
                <c:pt idx="14">
                  <c:v>282.98500000000001</c:v>
                </c:pt>
                <c:pt idx="15">
                  <c:v>311.21000000000004</c:v>
                </c:pt>
                <c:pt idx="16">
                  <c:v>591.33599999999979</c:v>
                </c:pt>
                <c:pt idx="17">
                  <c:v>243.35100000000003</c:v>
                </c:pt>
                <c:pt idx="18">
                  <c:v>59.324999999999996</c:v>
                </c:pt>
                <c:pt idx="19">
                  <c:v>11.34</c:v>
                </c:pt>
                <c:pt idx="20">
                  <c:v>0</c:v>
                </c:pt>
              </c:numCache>
            </c:numRef>
          </c:val>
        </c:ser>
        <c:ser>
          <c:idx val="6"/>
          <c:order val="6"/>
          <c:tx>
            <c:strRef>
              <c:f>'Stakeholder Data Summary'!$A$26</c:f>
              <c:strCache>
                <c:ptCount val="1"/>
                <c:pt idx="0">
                  <c:v>Cancelled</c:v>
                </c:pt>
              </c:strCache>
            </c:strRef>
          </c:tx>
          <c:spPr>
            <a:solidFill>
              <a:schemeClr val="accent2">
                <a:lumMod val="60000"/>
                <a:lumOff val="40000"/>
              </a:schemeClr>
            </a:solidFill>
            <a:ln>
              <a:noFill/>
            </a:ln>
          </c:spPr>
          <c:invertIfNegative val="0"/>
          <c:cat>
            <c:numRef>
              <c:f>'Stakeholder Data Summary'!$B$19:$V$19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Summary'!$B$26:$V$26</c:f>
              <c:numCache>
                <c:formatCode>_(* #,##0_);_(* \(#,##0\);_(* "-"??_);_(@_)</c:formatCode>
                <c:ptCount val="21"/>
                <c:pt idx="0">
                  <c:v>448.63</c:v>
                </c:pt>
                <c:pt idx="1">
                  <c:v>1387.8649999999998</c:v>
                </c:pt>
                <c:pt idx="2">
                  <c:v>626.76499999999976</c:v>
                </c:pt>
                <c:pt idx="3">
                  <c:v>650.93999999999994</c:v>
                </c:pt>
                <c:pt idx="4">
                  <c:v>339.57000000000005</c:v>
                </c:pt>
                <c:pt idx="5">
                  <c:v>394.95500000000021</c:v>
                </c:pt>
                <c:pt idx="6">
                  <c:v>288.51500000000004</c:v>
                </c:pt>
                <c:pt idx="7">
                  <c:v>204.80500000000004</c:v>
                </c:pt>
                <c:pt idx="8">
                  <c:v>290.52</c:v>
                </c:pt>
                <c:pt idx="9">
                  <c:v>229.77000000000004</c:v>
                </c:pt>
                <c:pt idx="10">
                  <c:v>191.69499999999999</c:v>
                </c:pt>
                <c:pt idx="11">
                  <c:v>138.28500000000003</c:v>
                </c:pt>
                <c:pt idx="12">
                  <c:v>266.97399999999999</c:v>
                </c:pt>
                <c:pt idx="13">
                  <c:v>88.315000000000012</c:v>
                </c:pt>
                <c:pt idx="14">
                  <c:v>82.73</c:v>
                </c:pt>
                <c:pt idx="15">
                  <c:v>188.07500000000002</c:v>
                </c:pt>
                <c:pt idx="16">
                  <c:v>377.72500000000008</c:v>
                </c:pt>
                <c:pt idx="17">
                  <c:v>112.01500000000001</c:v>
                </c:pt>
                <c:pt idx="18">
                  <c:v>103.255</c:v>
                </c:pt>
                <c:pt idx="19">
                  <c:v>97.975000000000009</c:v>
                </c:pt>
                <c:pt idx="20">
                  <c:v>60.185000000000002</c:v>
                </c:pt>
              </c:numCache>
            </c:numRef>
          </c:val>
        </c:ser>
        <c:dLbls>
          <c:showLegendKey val="0"/>
          <c:showVal val="0"/>
          <c:showCatName val="0"/>
          <c:showSerName val="0"/>
          <c:showPercent val="0"/>
          <c:showBubbleSize val="0"/>
        </c:dLbls>
        <c:gapWidth val="150"/>
        <c:overlap val="100"/>
        <c:axId val="102416384"/>
        <c:axId val="102417920"/>
      </c:barChart>
      <c:dateAx>
        <c:axId val="102416384"/>
        <c:scaling>
          <c:orientation val="minMax"/>
        </c:scaling>
        <c:delete val="0"/>
        <c:axPos val="b"/>
        <c:numFmt formatCode="mmm\-yy" sourceLinked="1"/>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102417920"/>
        <c:crosses val="autoZero"/>
        <c:auto val="1"/>
        <c:lblOffset val="100"/>
        <c:baseTimeUnit val="months"/>
      </c:dateAx>
      <c:valAx>
        <c:axId val="102417920"/>
        <c:scaling>
          <c:orientation val="minMax"/>
          <c:max val="4500"/>
        </c:scaling>
        <c:delete val="0"/>
        <c:axPos val="l"/>
        <c:majorGridlines/>
        <c:numFmt formatCode="_(* #,##0_);_(* \(#,##0\);_(* &quot;-&quot;??_);_(@_)" sourceLinked="1"/>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102416384"/>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600756808612693"/>
          <c:y val="0.1326212695735107"/>
          <c:w val="0.5060259504330098"/>
          <c:h val="0.68633779934818961"/>
        </c:manualLayout>
      </c:layout>
      <c:barChart>
        <c:barDir val="col"/>
        <c:grouping val="stacked"/>
        <c:varyColors val="0"/>
        <c:ser>
          <c:idx val="0"/>
          <c:order val="0"/>
          <c:tx>
            <c:strRef>
              <c:f>'Stakeholder Data Summary'!$A$30</c:f>
              <c:strCache>
                <c:ptCount val="1"/>
                <c:pt idx="0">
                  <c:v>1) Documents &amp; Payments</c:v>
                </c:pt>
              </c:strCache>
            </c:strRef>
          </c:tx>
          <c:spPr>
            <a:solidFill>
              <a:schemeClr val="bg1">
                <a:lumMod val="75000"/>
              </a:schemeClr>
            </a:solidFill>
          </c:spPr>
          <c:invertIfNegative val="0"/>
          <c:cat>
            <c:numRef>
              <c:f>'Stakeholder Data Summary'!$B$29:$V$29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Summary'!$B$30:$V$30</c:f>
              <c:numCache>
                <c:formatCode>_(* #,##0_);_(* \(#,##0\);_(* "-"??_);_(@_)</c:formatCode>
                <c:ptCount val="21"/>
                <c:pt idx="0">
                  <c:v>0</c:v>
                </c:pt>
                <c:pt idx="1">
                  <c:v>4.76</c:v>
                </c:pt>
                <c:pt idx="2">
                  <c:v>7.89</c:v>
                </c:pt>
                <c:pt idx="3">
                  <c:v>5.01</c:v>
                </c:pt>
                <c:pt idx="4">
                  <c:v>39.019999999999996</c:v>
                </c:pt>
                <c:pt idx="5">
                  <c:v>29.67</c:v>
                </c:pt>
                <c:pt idx="6">
                  <c:v>17.28</c:v>
                </c:pt>
                <c:pt idx="7">
                  <c:v>25.04</c:v>
                </c:pt>
                <c:pt idx="8">
                  <c:v>15.799999999999999</c:v>
                </c:pt>
                <c:pt idx="9">
                  <c:v>42.853000000000002</c:v>
                </c:pt>
                <c:pt idx="10">
                  <c:v>7.2</c:v>
                </c:pt>
                <c:pt idx="11">
                  <c:v>11.548</c:v>
                </c:pt>
                <c:pt idx="12">
                  <c:v>41.645000000000003</c:v>
                </c:pt>
                <c:pt idx="13">
                  <c:v>17.77</c:v>
                </c:pt>
                <c:pt idx="14">
                  <c:v>74.831000000000003</c:v>
                </c:pt>
                <c:pt idx="15">
                  <c:v>57.515000000000001</c:v>
                </c:pt>
                <c:pt idx="16">
                  <c:v>38.690000000000005</c:v>
                </c:pt>
                <c:pt idx="17">
                  <c:v>62.984999999999999</c:v>
                </c:pt>
                <c:pt idx="18">
                  <c:v>128.72</c:v>
                </c:pt>
                <c:pt idx="19">
                  <c:v>247.79600000000005</c:v>
                </c:pt>
                <c:pt idx="20">
                  <c:v>623.57000000000005</c:v>
                </c:pt>
              </c:numCache>
            </c:numRef>
          </c:val>
        </c:ser>
        <c:ser>
          <c:idx val="1"/>
          <c:order val="1"/>
          <c:tx>
            <c:strRef>
              <c:f>'Stakeholder Data Summary'!$A$31</c:f>
              <c:strCache>
                <c:ptCount val="1"/>
                <c:pt idx="0">
                  <c:v>2) Solar Installation Details</c:v>
                </c:pt>
              </c:strCache>
            </c:strRef>
          </c:tx>
          <c:spPr>
            <a:solidFill>
              <a:schemeClr val="accent2">
                <a:lumMod val="20000"/>
                <a:lumOff val="80000"/>
              </a:schemeClr>
            </a:solidFill>
          </c:spPr>
          <c:invertIfNegative val="0"/>
          <c:cat>
            <c:numRef>
              <c:f>'Stakeholder Data Summary'!$B$29:$V$29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Summary'!$B$31:$V$31</c:f>
              <c:numCache>
                <c:formatCode>_(* #,##0_);_(* \(#,##0\);_(* "-"??_);_(@_)</c:formatCode>
                <c:ptCount val="21"/>
                <c:pt idx="1">
                  <c:v>11.1</c:v>
                </c:pt>
                <c:pt idx="3">
                  <c:v>8.7149999999999999</c:v>
                </c:pt>
                <c:pt idx="4">
                  <c:v>4</c:v>
                </c:pt>
                <c:pt idx="5">
                  <c:v>8.16</c:v>
                </c:pt>
                <c:pt idx="6">
                  <c:v>24.28</c:v>
                </c:pt>
                <c:pt idx="7">
                  <c:v>12.450000000000001</c:v>
                </c:pt>
                <c:pt idx="8">
                  <c:v>20.399999999999999</c:v>
                </c:pt>
                <c:pt idx="9">
                  <c:v>11.275</c:v>
                </c:pt>
                <c:pt idx="11">
                  <c:v>24.159999999999997</c:v>
                </c:pt>
                <c:pt idx="12">
                  <c:v>16.032</c:v>
                </c:pt>
                <c:pt idx="13">
                  <c:v>32.18</c:v>
                </c:pt>
                <c:pt idx="14">
                  <c:v>39.19</c:v>
                </c:pt>
                <c:pt idx="15">
                  <c:v>19.805000000000003</c:v>
                </c:pt>
                <c:pt idx="16">
                  <c:v>32.625</c:v>
                </c:pt>
                <c:pt idx="17">
                  <c:v>91.089999999999989</c:v>
                </c:pt>
                <c:pt idx="18">
                  <c:v>220.63300000000012</c:v>
                </c:pt>
                <c:pt idx="19">
                  <c:v>307.65499999999997</c:v>
                </c:pt>
                <c:pt idx="20">
                  <c:v>649.19500000000028</c:v>
                </c:pt>
              </c:numCache>
            </c:numRef>
          </c:val>
        </c:ser>
        <c:ser>
          <c:idx val="2"/>
          <c:order val="2"/>
          <c:tx>
            <c:strRef>
              <c:f>'Stakeholder Data Summary'!$A$32</c:f>
              <c:strCache>
                <c:ptCount val="1"/>
                <c:pt idx="0">
                  <c:v>3) Engineering Review</c:v>
                </c:pt>
              </c:strCache>
            </c:strRef>
          </c:tx>
          <c:spPr>
            <a:solidFill>
              <a:schemeClr val="accent1"/>
            </a:solidFill>
          </c:spPr>
          <c:invertIfNegative val="0"/>
          <c:cat>
            <c:numRef>
              <c:f>'Stakeholder Data Summary'!$B$29:$V$29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Summary'!$B$32:$V$32</c:f>
              <c:numCache>
                <c:formatCode>_(* #,##0_);_(* \(#,##0\);_(* "-"??_);_(@_)</c:formatCode>
                <c:ptCount val="21"/>
                <c:pt idx="0">
                  <c:v>0</c:v>
                </c:pt>
                <c:pt idx="1">
                  <c:v>6.9</c:v>
                </c:pt>
                <c:pt idx="2">
                  <c:v>33.06</c:v>
                </c:pt>
                <c:pt idx="3">
                  <c:v>12.7</c:v>
                </c:pt>
                <c:pt idx="4">
                  <c:v>46.989999999999995</c:v>
                </c:pt>
                <c:pt idx="5">
                  <c:v>26.36</c:v>
                </c:pt>
                <c:pt idx="6">
                  <c:v>2.0099999999999998</c:v>
                </c:pt>
                <c:pt idx="7">
                  <c:v>0</c:v>
                </c:pt>
                <c:pt idx="8">
                  <c:v>4.5750000000000002</c:v>
                </c:pt>
                <c:pt idx="9">
                  <c:v>19.95</c:v>
                </c:pt>
                <c:pt idx="10">
                  <c:v>16.375</c:v>
                </c:pt>
                <c:pt idx="11">
                  <c:v>14.23</c:v>
                </c:pt>
                <c:pt idx="12">
                  <c:v>32.010999999999996</c:v>
                </c:pt>
                <c:pt idx="13">
                  <c:v>24.073</c:v>
                </c:pt>
                <c:pt idx="14">
                  <c:v>78.77</c:v>
                </c:pt>
                <c:pt idx="15">
                  <c:v>170.18</c:v>
                </c:pt>
                <c:pt idx="16">
                  <c:v>304.48499999999996</c:v>
                </c:pt>
                <c:pt idx="17">
                  <c:v>454.45999999999987</c:v>
                </c:pt>
                <c:pt idx="18">
                  <c:v>432.64000000000016</c:v>
                </c:pt>
                <c:pt idx="19">
                  <c:v>488.97900000000004</c:v>
                </c:pt>
                <c:pt idx="20">
                  <c:v>709.79999999999984</c:v>
                </c:pt>
              </c:numCache>
            </c:numRef>
          </c:val>
        </c:ser>
        <c:ser>
          <c:idx val="3"/>
          <c:order val="3"/>
          <c:tx>
            <c:strRef>
              <c:f>'Stakeholder Data Summary'!$A$33</c:f>
              <c:strCache>
                <c:ptCount val="1"/>
                <c:pt idx="0">
                  <c:v>4) Final Documentation</c:v>
                </c:pt>
              </c:strCache>
            </c:strRef>
          </c:tx>
          <c:spPr>
            <a:solidFill>
              <a:srgbClr val="A50021"/>
            </a:solidFill>
            <a:ln>
              <a:noFill/>
            </a:ln>
          </c:spPr>
          <c:invertIfNegative val="0"/>
          <c:cat>
            <c:numRef>
              <c:f>'Stakeholder Data Summary'!$B$29:$V$29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Summary'!$B$33:$V$33</c:f>
              <c:numCache>
                <c:formatCode>_(* #,##0_);_(* \(#,##0\);_(* "-"??_);_(@_)</c:formatCode>
                <c:ptCount val="21"/>
                <c:pt idx="0">
                  <c:v>4.16</c:v>
                </c:pt>
                <c:pt idx="1">
                  <c:v>18.004999999999999</c:v>
                </c:pt>
                <c:pt idx="3">
                  <c:v>26.945</c:v>
                </c:pt>
                <c:pt idx="4">
                  <c:v>3.14</c:v>
                </c:pt>
                <c:pt idx="5">
                  <c:v>41.790000000000006</c:v>
                </c:pt>
                <c:pt idx="6">
                  <c:v>38.31</c:v>
                </c:pt>
                <c:pt idx="7">
                  <c:v>52.364999999999995</c:v>
                </c:pt>
                <c:pt idx="8">
                  <c:v>148.70900000000003</c:v>
                </c:pt>
                <c:pt idx="9">
                  <c:v>197.28400000000002</c:v>
                </c:pt>
                <c:pt idx="10">
                  <c:v>235.69300000000004</c:v>
                </c:pt>
                <c:pt idx="11">
                  <c:v>139.059</c:v>
                </c:pt>
                <c:pt idx="12">
                  <c:v>290.56900000000002</c:v>
                </c:pt>
                <c:pt idx="13">
                  <c:v>329.524</c:v>
                </c:pt>
                <c:pt idx="14">
                  <c:v>364.38599999999997</c:v>
                </c:pt>
                <c:pt idx="15">
                  <c:v>444.76500000000004</c:v>
                </c:pt>
                <c:pt idx="16">
                  <c:v>1207.5799999999992</c:v>
                </c:pt>
                <c:pt idx="17">
                  <c:v>1263.2550000000003</c:v>
                </c:pt>
                <c:pt idx="18">
                  <c:v>2000.5680000000002</c:v>
                </c:pt>
                <c:pt idx="19">
                  <c:v>2326.6990000000001</c:v>
                </c:pt>
                <c:pt idx="20">
                  <c:v>837.74499999999978</c:v>
                </c:pt>
              </c:numCache>
            </c:numRef>
          </c:val>
        </c:ser>
        <c:ser>
          <c:idx val="4"/>
          <c:order val="4"/>
          <c:tx>
            <c:strRef>
              <c:f>'Stakeholder Data Summary'!$A$34</c:f>
              <c:strCache>
                <c:ptCount val="1"/>
                <c:pt idx="0">
                  <c:v>5) Meter Installation</c:v>
                </c:pt>
              </c:strCache>
            </c:strRef>
          </c:tx>
          <c:spPr>
            <a:solidFill>
              <a:srgbClr val="FFFF00"/>
            </a:solidFill>
          </c:spPr>
          <c:invertIfNegative val="0"/>
          <c:cat>
            <c:numRef>
              <c:f>'Stakeholder Data Summary'!$B$29:$V$29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Summary'!$B$34:$V$34</c:f>
              <c:numCache>
                <c:formatCode>_(* #,##0_);_(* \(#,##0\);_(* "-"??_);_(@_)</c:formatCode>
                <c:ptCount val="21"/>
                <c:pt idx="1">
                  <c:v>6.9</c:v>
                </c:pt>
                <c:pt idx="2">
                  <c:v>33.06</c:v>
                </c:pt>
                <c:pt idx="3">
                  <c:v>12.7</c:v>
                </c:pt>
                <c:pt idx="4">
                  <c:v>46.989999999999995</c:v>
                </c:pt>
                <c:pt idx="5">
                  <c:v>26.36</c:v>
                </c:pt>
                <c:pt idx="6">
                  <c:v>2.0099999999999998</c:v>
                </c:pt>
                <c:pt idx="8">
                  <c:v>4.5750000000000002</c:v>
                </c:pt>
                <c:pt idx="9">
                  <c:v>13.11</c:v>
                </c:pt>
                <c:pt idx="10">
                  <c:v>16.375</c:v>
                </c:pt>
                <c:pt idx="11">
                  <c:v>14.23</c:v>
                </c:pt>
                <c:pt idx="12">
                  <c:v>32.010999999999996</c:v>
                </c:pt>
                <c:pt idx="13">
                  <c:v>24.073</c:v>
                </c:pt>
                <c:pt idx="14">
                  <c:v>78.77</c:v>
                </c:pt>
                <c:pt idx="15">
                  <c:v>170.18</c:v>
                </c:pt>
                <c:pt idx="16">
                  <c:v>297.28499999999997</c:v>
                </c:pt>
                <c:pt idx="17">
                  <c:v>438.56999999999988</c:v>
                </c:pt>
                <c:pt idx="18">
                  <c:v>421.14000000000016</c:v>
                </c:pt>
                <c:pt idx="19">
                  <c:v>358.11</c:v>
                </c:pt>
                <c:pt idx="20">
                  <c:v>3</c:v>
                </c:pt>
              </c:numCache>
            </c:numRef>
          </c:val>
        </c:ser>
        <c:ser>
          <c:idx val="5"/>
          <c:order val="5"/>
          <c:tx>
            <c:strRef>
              <c:f>'Stakeholder Data Summary'!$A$35</c:f>
              <c:strCache>
                <c:ptCount val="1"/>
                <c:pt idx="0">
                  <c:v>6) Completed</c:v>
                </c:pt>
              </c:strCache>
            </c:strRef>
          </c:tx>
          <c:spPr>
            <a:solidFill>
              <a:srgbClr val="0070C0"/>
            </a:solidFill>
          </c:spPr>
          <c:invertIfNegative val="0"/>
          <c:cat>
            <c:numRef>
              <c:f>'Stakeholder Data Summary'!$B$29:$V$29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Summary'!$B$35:$V$35</c:f>
              <c:numCache>
                <c:formatCode>_(* #,##0_);_(* \(#,##0\);_(* "-"??_);_(@_)</c:formatCode>
                <c:ptCount val="21"/>
                <c:pt idx="0">
                  <c:v>1086.8099999999997</c:v>
                </c:pt>
                <c:pt idx="1">
                  <c:v>1412.1299999999994</c:v>
                </c:pt>
                <c:pt idx="2">
                  <c:v>1584.1050000000009</c:v>
                </c:pt>
                <c:pt idx="3">
                  <c:v>1600.4600000000007</c:v>
                </c:pt>
                <c:pt idx="4">
                  <c:v>1600.4250000000009</c:v>
                </c:pt>
                <c:pt idx="5">
                  <c:v>1790.8580000000002</c:v>
                </c:pt>
                <c:pt idx="6">
                  <c:v>1457.4079999999999</c:v>
                </c:pt>
                <c:pt idx="7">
                  <c:v>1986.4700000000009</c:v>
                </c:pt>
                <c:pt idx="8">
                  <c:v>2272.8939999999998</c:v>
                </c:pt>
                <c:pt idx="9">
                  <c:v>2079.8770000000004</c:v>
                </c:pt>
                <c:pt idx="10">
                  <c:v>2525.2290000000021</c:v>
                </c:pt>
                <c:pt idx="11">
                  <c:v>1915.7259999999999</c:v>
                </c:pt>
                <c:pt idx="12">
                  <c:v>1773.0549999999985</c:v>
                </c:pt>
                <c:pt idx="13">
                  <c:v>1809.6830000000007</c:v>
                </c:pt>
                <c:pt idx="14">
                  <c:v>2338.8869999999988</c:v>
                </c:pt>
                <c:pt idx="15">
                  <c:v>2295.4249999999988</c:v>
                </c:pt>
                <c:pt idx="16">
                  <c:v>1970.56</c:v>
                </c:pt>
                <c:pt idx="17">
                  <c:v>1208.5849999999991</c:v>
                </c:pt>
                <c:pt idx="18">
                  <c:v>589.93499999999995</c:v>
                </c:pt>
                <c:pt idx="19">
                  <c:v>166.31500000000003</c:v>
                </c:pt>
                <c:pt idx="20">
                  <c:v>0</c:v>
                </c:pt>
              </c:numCache>
            </c:numRef>
          </c:val>
        </c:ser>
        <c:ser>
          <c:idx val="6"/>
          <c:order val="6"/>
          <c:tx>
            <c:strRef>
              <c:f>'Stakeholder Data Summary'!$A$36</c:f>
              <c:strCache>
                <c:ptCount val="1"/>
                <c:pt idx="0">
                  <c:v>Cancelled</c:v>
                </c:pt>
              </c:strCache>
            </c:strRef>
          </c:tx>
          <c:spPr>
            <a:solidFill>
              <a:schemeClr val="accent2">
                <a:lumMod val="60000"/>
                <a:lumOff val="40000"/>
              </a:schemeClr>
            </a:solidFill>
            <a:ln>
              <a:noFill/>
            </a:ln>
          </c:spPr>
          <c:invertIfNegative val="0"/>
          <c:cat>
            <c:numRef>
              <c:f>'Stakeholder Data Summary'!$B$29:$V$29</c:f>
              <c:numCache>
                <c:formatCode>mmm\-yy</c:formatCode>
                <c:ptCount val="2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numCache>
            </c:numRef>
          </c:cat>
          <c:val>
            <c:numRef>
              <c:f>'Stakeholder Data Summary'!$B$36:$V$36</c:f>
              <c:numCache>
                <c:formatCode>_(* #,##0_);_(* \(#,##0\);_(* "-"??_);_(@_)</c:formatCode>
                <c:ptCount val="21"/>
                <c:pt idx="0">
                  <c:v>368.91999999999985</c:v>
                </c:pt>
                <c:pt idx="1">
                  <c:v>295.88000000000005</c:v>
                </c:pt>
                <c:pt idx="2">
                  <c:v>377.52999999999992</c:v>
                </c:pt>
                <c:pt idx="3">
                  <c:v>593.45499999999981</c:v>
                </c:pt>
                <c:pt idx="4">
                  <c:v>392.11999999999989</c:v>
                </c:pt>
                <c:pt idx="5">
                  <c:v>430.88499999999999</c:v>
                </c:pt>
                <c:pt idx="6">
                  <c:v>256.72700000000003</c:v>
                </c:pt>
                <c:pt idx="7">
                  <c:v>241.60499999999999</c:v>
                </c:pt>
                <c:pt idx="8">
                  <c:v>282.65400000000005</c:v>
                </c:pt>
                <c:pt idx="9">
                  <c:v>193.1</c:v>
                </c:pt>
                <c:pt idx="10">
                  <c:v>301.55599999999993</c:v>
                </c:pt>
                <c:pt idx="11">
                  <c:v>295.64600000000002</c:v>
                </c:pt>
                <c:pt idx="12">
                  <c:v>341.30600000000004</c:v>
                </c:pt>
                <c:pt idx="13">
                  <c:v>328.73099999999988</c:v>
                </c:pt>
                <c:pt idx="14">
                  <c:v>248.81799999999996</c:v>
                </c:pt>
                <c:pt idx="15">
                  <c:v>297.19000000000005</c:v>
                </c:pt>
                <c:pt idx="16">
                  <c:v>224.13300000000004</c:v>
                </c:pt>
                <c:pt idx="17">
                  <c:v>177.76999999999998</c:v>
                </c:pt>
                <c:pt idx="18">
                  <c:v>150.345</c:v>
                </c:pt>
                <c:pt idx="19">
                  <c:v>184.12499999999997</c:v>
                </c:pt>
                <c:pt idx="20">
                  <c:v>90.74</c:v>
                </c:pt>
              </c:numCache>
            </c:numRef>
          </c:val>
        </c:ser>
        <c:dLbls>
          <c:showLegendKey val="0"/>
          <c:showVal val="0"/>
          <c:showCatName val="0"/>
          <c:showSerName val="0"/>
          <c:showPercent val="0"/>
          <c:showBubbleSize val="0"/>
        </c:dLbls>
        <c:gapWidth val="150"/>
        <c:overlap val="100"/>
        <c:axId val="102336384"/>
        <c:axId val="102337920"/>
      </c:barChart>
      <c:dateAx>
        <c:axId val="102336384"/>
        <c:scaling>
          <c:orientation val="minMax"/>
        </c:scaling>
        <c:delete val="0"/>
        <c:axPos val="b"/>
        <c:numFmt formatCode="mmm\-yy" sourceLinked="1"/>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102337920"/>
        <c:crosses val="autoZero"/>
        <c:auto val="1"/>
        <c:lblOffset val="100"/>
        <c:baseTimeUnit val="months"/>
      </c:dateAx>
      <c:valAx>
        <c:axId val="102337920"/>
        <c:scaling>
          <c:orientation val="minMax"/>
          <c:max val="4500"/>
        </c:scaling>
        <c:delete val="0"/>
        <c:axPos val="l"/>
        <c:majorGridlines/>
        <c:numFmt formatCode="_(* #,##0_);_(* \(#,##0\);_(* &quot;-&quot;??_);_(@_)" sourceLinked="1"/>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102336384"/>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670150000221306"/>
          <c:y val="0.17182798120176079"/>
          <c:w val="0.5201605785786052"/>
          <c:h val="0.65494637050965643"/>
        </c:manualLayout>
      </c:layout>
      <c:barChart>
        <c:barDir val="col"/>
        <c:grouping val="stacked"/>
        <c:varyColors val="0"/>
        <c:ser>
          <c:idx val="0"/>
          <c:order val="0"/>
          <c:tx>
            <c:strRef>
              <c:f>'Stakeholder Data Summary'!$A$53</c:f>
              <c:strCache>
                <c:ptCount val="1"/>
                <c:pt idx="0">
                  <c:v>1) Documents &amp; Payments</c:v>
                </c:pt>
              </c:strCache>
            </c:strRef>
          </c:tx>
          <c:spPr>
            <a:solidFill>
              <a:srgbClr val="006600"/>
            </a:solidFill>
          </c:spPr>
          <c:invertIfNegative val="0"/>
          <c:cat>
            <c:strRef>
              <c:f>'Stakeholder Data Summary'!$B$52:$H$52</c:f>
              <c:strCache>
                <c:ptCount val="7"/>
                <c:pt idx="0">
                  <c:v>Q1
2017</c:v>
                </c:pt>
                <c:pt idx="1">
                  <c:v>Q2
2017</c:v>
                </c:pt>
                <c:pt idx="2">
                  <c:v>Q3
2017</c:v>
                </c:pt>
                <c:pt idx="3">
                  <c:v>Q4
2017</c:v>
                </c:pt>
                <c:pt idx="4">
                  <c:v>Q1
2018</c:v>
                </c:pt>
                <c:pt idx="5">
                  <c:v>Q2
2018</c:v>
                </c:pt>
                <c:pt idx="6">
                  <c:v>Q3
2018</c:v>
                </c:pt>
              </c:strCache>
            </c:strRef>
          </c:cat>
          <c:val>
            <c:numRef>
              <c:f>'Stakeholder Data Summary'!$B$53:$H$53</c:f>
              <c:numCache>
                <c:formatCode>General</c:formatCode>
                <c:ptCount val="7"/>
                <c:pt idx="3" formatCode="_(* #,##0_);_(* \(#,##0\);_(* &quot;-&quot;??_);_(@_)">
                  <c:v>2584.11</c:v>
                </c:pt>
                <c:pt idx="4" formatCode="_(* #,##0_);_(* \(#,##0\);_(* &quot;-&quot;??_);_(@_)">
                  <c:v>1556.855</c:v>
                </c:pt>
                <c:pt idx="5" formatCode="_(* #,##0_);_(* \(#,##0\);_(* &quot;-&quot;??_);_(@_)">
                  <c:v>4140.92</c:v>
                </c:pt>
                <c:pt idx="6">
                  <c:v>1965.1</c:v>
                </c:pt>
              </c:numCache>
            </c:numRef>
          </c:val>
        </c:ser>
        <c:ser>
          <c:idx val="1"/>
          <c:order val="1"/>
          <c:tx>
            <c:strRef>
              <c:f>'Stakeholder Data Summary'!$A$54</c:f>
              <c:strCache>
                <c:ptCount val="1"/>
                <c:pt idx="0">
                  <c:v>2) Solar Installation Details</c:v>
                </c:pt>
              </c:strCache>
            </c:strRef>
          </c:tx>
          <c:spPr>
            <a:solidFill>
              <a:schemeClr val="accent2">
                <a:lumMod val="20000"/>
                <a:lumOff val="80000"/>
              </a:schemeClr>
            </a:solidFill>
          </c:spPr>
          <c:invertIfNegative val="0"/>
          <c:cat>
            <c:strRef>
              <c:f>'Stakeholder Data Summary'!$B$52:$H$52</c:f>
              <c:strCache>
                <c:ptCount val="7"/>
                <c:pt idx="0">
                  <c:v>Q1
2017</c:v>
                </c:pt>
                <c:pt idx="1">
                  <c:v>Q2
2017</c:v>
                </c:pt>
                <c:pt idx="2">
                  <c:v>Q3
2017</c:v>
                </c:pt>
                <c:pt idx="3">
                  <c:v>Q4
2017</c:v>
                </c:pt>
                <c:pt idx="4">
                  <c:v>Q1
2018</c:v>
                </c:pt>
                <c:pt idx="5">
                  <c:v>Q2
2018</c:v>
                </c:pt>
                <c:pt idx="6">
                  <c:v>Q3
2018</c:v>
                </c:pt>
              </c:strCache>
            </c:strRef>
          </c:cat>
          <c:val>
            <c:numRef>
              <c:f>'Stakeholder Data Summary'!$B$54:$H$54</c:f>
              <c:numCache>
                <c:formatCode>General</c:formatCode>
                <c:ptCount val="7"/>
                <c:pt idx="3" formatCode="_(* #,##0_);_(* \(#,##0\);_(* &quot;-&quot;??_);_(@_)">
                  <c:v>323.14</c:v>
                </c:pt>
                <c:pt idx="4" formatCode="_(* #,##0_);_(* \(#,##0\);_(* &quot;-&quot;??_);_(@_)">
                  <c:v>60</c:v>
                </c:pt>
                <c:pt idx="5" formatCode="_(* #,##0_);_(* \(#,##0\);_(* &quot;-&quot;??_);_(@_)">
                  <c:v>999.6</c:v>
                </c:pt>
                <c:pt idx="6">
                  <c:v>1286.02</c:v>
                </c:pt>
              </c:numCache>
            </c:numRef>
          </c:val>
        </c:ser>
        <c:ser>
          <c:idx val="2"/>
          <c:order val="2"/>
          <c:tx>
            <c:strRef>
              <c:f>'Stakeholder Data Summary'!$A$55</c:f>
              <c:strCache>
                <c:ptCount val="1"/>
                <c:pt idx="0">
                  <c:v>3) Engineering Review</c:v>
                </c:pt>
              </c:strCache>
            </c:strRef>
          </c:tx>
          <c:spPr>
            <a:solidFill>
              <a:schemeClr val="tx2">
                <a:lumMod val="40000"/>
                <a:lumOff val="60000"/>
              </a:schemeClr>
            </a:solidFill>
          </c:spPr>
          <c:invertIfNegative val="0"/>
          <c:cat>
            <c:strRef>
              <c:f>'Stakeholder Data Summary'!$B$52:$H$52</c:f>
              <c:strCache>
                <c:ptCount val="7"/>
                <c:pt idx="0">
                  <c:v>Q1
2017</c:v>
                </c:pt>
                <c:pt idx="1">
                  <c:v>Q2
2017</c:v>
                </c:pt>
                <c:pt idx="2">
                  <c:v>Q3
2017</c:v>
                </c:pt>
                <c:pt idx="3">
                  <c:v>Q4
2017</c:v>
                </c:pt>
                <c:pt idx="4">
                  <c:v>Q1
2018</c:v>
                </c:pt>
                <c:pt idx="5">
                  <c:v>Q2
2018</c:v>
                </c:pt>
                <c:pt idx="6">
                  <c:v>Q3
2018</c:v>
                </c:pt>
              </c:strCache>
            </c:strRef>
          </c:cat>
          <c:val>
            <c:numRef>
              <c:f>'Stakeholder Data Summary'!$B$55:$H$55</c:f>
              <c:numCache>
                <c:formatCode>General</c:formatCode>
                <c:ptCount val="7"/>
                <c:pt idx="2" formatCode="_(* #,##0_);_(* \(#,##0\);_(* &quot;-&quot;??_);_(@_)">
                  <c:v>500</c:v>
                </c:pt>
                <c:pt idx="3" formatCode="_(* #,##0_);_(* \(#,##0\);_(* &quot;-&quot;??_);_(@_)">
                  <c:v>850</c:v>
                </c:pt>
                <c:pt idx="4" formatCode="_(* #,##0_);_(* \(#,##0\);_(* &quot;-&quot;??_);_(@_)">
                  <c:v>0</c:v>
                </c:pt>
                <c:pt idx="5" formatCode="_(* #,##0_);_(* \(#,##0\);_(* &quot;-&quot;??_);_(@_)">
                  <c:v>123.52500000000001</c:v>
                </c:pt>
                <c:pt idx="6">
                  <c:v>203.07</c:v>
                </c:pt>
              </c:numCache>
            </c:numRef>
          </c:val>
        </c:ser>
        <c:ser>
          <c:idx val="3"/>
          <c:order val="3"/>
          <c:tx>
            <c:strRef>
              <c:f>'Stakeholder Data Summary'!$A$56</c:f>
              <c:strCache>
                <c:ptCount val="1"/>
                <c:pt idx="0">
                  <c:v>4) Final Documentation</c:v>
                </c:pt>
              </c:strCache>
            </c:strRef>
          </c:tx>
          <c:spPr>
            <a:solidFill>
              <a:srgbClr val="A50021"/>
            </a:solidFill>
          </c:spPr>
          <c:invertIfNegative val="0"/>
          <c:cat>
            <c:strRef>
              <c:f>'Stakeholder Data Summary'!$B$52:$H$52</c:f>
              <c:strCache>
                <c:ptCount val="7"/>
                <c:pt idx="0">
                  <c:v>Q1
2017</c:v>
                </c:pt>
                <c:pt idx="1">
                  <c:v>Q2
2017</c:v>
                </c:pt>
                <c:pt idx="2">
                  <c:v>Q3
2017</c:v>
                </c:pt>
                <c:pt idx="3">
                  <c:v>Q4
2017</c:v>
                </c:pt>
                <c:pt idx="4">
                  <c:v>Q1
2018</c:v>
                </c:pt>
                <c:pt idx="5">
                  <c:v>Q2
2018</c:v>
                </c:pt>
                <c:pt idx="6">
                  <c:v>Q3
2018</c:v>
                </c:pt>
              </c:strCache>
            </c:strRef>
          </c:cat>
          <c:val>
            <c:numRef>
              <c:f>'Stakeholder Data Summary'!$B$56:$H$56</c:f>
              <c:numCache>
                <c:formatCode>_(* #,##0_);_(* \(#,##0\);_(* "-"??_);_(@_)</c:formatCode>
                <c:ptCount val="7"/>
                <c:pt idx="1">
                  <c:v>465.75</c:v>
                </c:pt>
                <c:pt idx="2">
                  <c:v>336</c:v>
                </c:pt>
                <c:pt idx="3">
                  <c:v>1283.54</c:v>
                </c:pt>
                <c:pt idx="4">
                  <c:v>2718.7</c:v>
                </c:pt>
                <c:pt idx="5">
                  <c:v>1058.77</c:v>
                </c:pt>
                <c:pt idx="6" formatCode="General">
                  <c:v>636.54</c:v>
                </c:pt>
              </c:numCache>
            </c:numRef>
          </c:val>
        </c:ser>
        <c:ser>
          <c:idx val="4"/>
          <c:order val="4"/>
          <c:tx>
            <c:strRef>
              <c:f>'Stakeholder Data Summary'!$A$57</c:f>
              <c:strCache>
                <c:ptCount val="1"/>
                <c:pt idx="0">
                  <c:v>5) Meter Installation</c:v>
                </c:pt>
              </c:strCache>
            </c:strRef>
          </c:tx>
          <c:spPr>
            <a:solidFill>
              <a:srgbClr val="FFFF00"/>
            </a:solidFill>
          </c:spPr>
          <c:invertIfNegative val="0"/>
          <c:cat>
            <c:strRef>
              <c:f>'Stakeholder Data Summary'!$B$52:$H$52</c:f>
              <c:strCache>
                <c:ptCount val="7"/>
                <c:pt idx="0">
                  <c:v>Q1
2017</c:v>
                </c:pt>
                <c:pt idx="1">
                  <c:v>Q2
2017</c:v>
                </c:pt>
                <c:pt idx="2">
                  <c:v>Q3
2017</c:v>
                </c:pt>
                <c:pt idx="3">
                  <c:v>Q4
2017</c:v>
                </c:pt>
                <c:pt idx="4">
                  <c:v>Q1
2018</c:v>
                </c:pt>
                <c:pt idx="5">
                  <c:v>Q2
2018</c:v>
                </c:pt>
                <c:pt idx="6">
                  <c:v>Q3
2018</c:v>
                </c:pt>
              </c:strCache>
            </c:strRef>
          </c:cat>
          <c:val>
            <c:numRef>
              <c:f>'Stakeholder Data Summary'!$B$57:$H$57</c:f>
              <c:numCache>
                <c:formatCode>_(* #,##0_);_(* \(#,##0\);_(* "-"??_);_(@_)</c:formatCode>
                <c:ptCount val="7"/>
                <c:pt idx="0">
                  <c:v>473</c:v>
                </c:pt>
                <c:pt idx="1">
                  <c:v>601.54999999999995</c:v>
                </c:pt>
                <c:pt idx="2">
                  <c:v>58.5</c:v>
                </c:pt>
                <c:pt idx="3">
                  <c:v>25.2</c:v>
                </c:pt>
                <c:pt idx="4">
                  <c:v>965.16000000000008</c:v>
                </c:pt>
              </c:numCache>
            </c:numRef>
          </c:val>
        </c:ser>
        <c:ser>
          <c:idx val="5"/>
          <c:order val="5"/>
          <c:tx>
            <c:strRef>
              <c:f>'Stakeholder Data Summary'!$A$58</c:f>
              <c:strCache>
                <c:ptCount val="1"/>
                <c:pt idx="0">
                  <c:v>6) Completed</c:v>
                </c:pt>
              </c:strCache>
            </c:strRef>
          </c:tx>
          <c:spPr>
            <a:solidFill>
              <a:srgbClr val="0070C0"/>
            </a:solidFill>
          </c:spPr>
          <c:invertIfNegative val="0"/>
          <c:cat>
            <c:strRef>
              <c:f>'Stakeholder Data Summary'!$B$52:$H$52</c:f>
              <c:strCache>
                <c:ptCount val="7"/>
                <c:pt idx="0">
                  <c:v>Q1
2017</c:v>
                </c:pt>
                <c:pt idx="1">
                  <c:v>Q2
2017</c:v>
                </c:pt>
                <c:pt idx="2">
                  <c:v>Q3
2017</c:v>
                </c:pt>
                <c:pt idx="3">
                  <c:v>Q4
2017</c:v>
                </c:pt>
                <c:pt idx="4">
                  <c:v>Q1
2018</c:v>
                </c:pt>
                <c:pt idx="5">
                  <c:v>Q2
2018</c:v>
                </c:pt>
                <c:pt idx="6">
                  <c:v>Q3
2018</c:v>
                </c:pt>
              </c:strCache>
            </c:strRef>
          </c:cat>
          <c:val>
            <c:numRef>
              <c:f>'Stakeholder Data Summary'!$B$58:$H$58</c:f>
              <c:numCache>
                <c:formatCode>_(* #,##0_);_(* \(#,##0\);_(* "-"??_);_(@_)</c:formatCode>
                <c:ptCount val="7"/>
                <c:pt idx="0">
                  <c:v>1052.845</c:v>
                </c:pt>
                <c:pt idx="1">
                  <c:v>5368.4850000000006</c:v>
                </c:pt>
                <c:pt idx="2">
                  <c:v>688.78599999999994</c:v>
                </c:pt>
                <c:pt idx="3">
                  <c:v>460.47</c:v>
                </c:pt>
                <c:pt idx="4">
                  <c:v>235.56</c:v>
                </c:pt>
                <c:pt idx="5">
                  <c:v>97.4</c:v>
                </c:pt>
              </c:numCache>
            </c:numRef>
          </c:val>
        </c:ser>
        <c:ser>
          <c:idx val="6"/>
          <c:order val="6"/>
          <c:tx>
            <c:strRef>
              <c:f>'Stakeholder Data Summary'!$A$59</c:f>
              <c:strCache>
                <c:ptCount val="1"/>
                <c:pt idx="0">
                  <c:v>Cancelled</c:v>
                </c:pt>
              </c:strCache>
            </c:strRef>
          </c:tx>
          <c:spPr>
            <a:solidFill>
              <a:srgbClr val="FFC000"/>
            </a:solidFill>
          </c:spPr>
          <c:invertIfNegative val="0"/>
          <c:cat>
            <c:strRef>
              <c:f>'Stakeholder Data Summary'!$B$52:$H$52</c:f>
              <c:strCache>
                <c:ptCount val="7"/>
                <c:pt idx="0">
                  <c:v>Q1
2017</c:v>
                </c:pt>
                <c:pt idx="1">
                  <c:v>Q2
2017</c:v>
                </c:pt>
                <c:pt idx="2">
                  <c:v>Q3
2017</c:v>
                </c:pt>
                <c:pt idx="3">
                  <c:v>Q4
2017</c:v>
                </c:pt>
                <c:pt idx="4">
                  <c:v>Q1
2018</c:v>
                </c:pt>
                <c:pt idx="5">
                  <c:v>Q2
2018</c:v>
                </c:pt>
                <c:pt idx="6">
                  <c:v>Q3
2018</c:v>
                </c:pt>
              </c:strCache>
            </c:strRef>
          </c:cat>
          <c:val>
            <c:numRef>
              <c:f>'Stakeholder Data Summary'!$B$59:$H$59</c:f>
              <c:numCache>
                <c:formatCode>_(* #,##0_);_(* \(#,##0\);_(* "-"??_);_(@_)</c:formatCode>
                <c:ptCount val="7"/>
                <c:pt idx="0">
                  <c:v>4432.8450000000003</c:v>
                </c:pt>
                <c:pt idx="1">
                  <c:v>3297.16</c:v>
                </c:pt>
                <c:pt idx="2">
                  <c:v>4542.59</c:v>
                </c:pt>
                <c:pt idx="3">
                  <c:v>3195.5199999999995</c:v>
                </c:pt>
                <c:pt idx="4">
                  <c:v>1064.68</c:v>
                </c:pt>
                <c:pt idx="5">
                  <c:v>1199</c:v>
                </c:pt>
                <c:pt idx="6" formatCode="General">
                  <c:v>849.02</c:v>
                </c:pt>
              </c:numCache>
            </c:numRef>
          </c:val>
        </c:ser>
        <c:dLbls>
          <c:showLegendKey val="0"/>
          <c:showVal val="0"/>
          <c:showCatName val="0"/>
          <c:showSerName val="0"/>
          <c:showPercent val="0"/>
          <c:showBubbleSize val="0"/>
        </c:dLbls>
        <c:gapWidth val="150"/>
        <c:overlap val="100"/>
        <c:axId val="102612992"/>
        <c:axId val="102614528"/>
      </c:barChart>
      <c:catAx>
        <c:axId val="102612992"/>
        <c:scaling>
          <c:orientation val="minMax"/>
        </c:scaling>
        <c:delete val="0"/>
        <c:axPos val="b"/>
        <c:majorTickMark val="out"/>
        <c:minorTickMark val="none"/>
        <c:tickLblPos val="nextTo"/>
        <c:txPr>
          <a:bodyPr rot="0"/>
          <a:lstStyle/>
          <a:p>
            <a:pPr>
              <a:defRPr>
                <a:latin typeface="Arial" panose="020B0604020202020204" pitchFamily="34" charset="0"/>
                <a:cs typeface="Arial" panose="020B0604020202020204" pitchFamily="34" charset="0"/>
              </a:defRPr>
            </a:pPr>
            <a:endParaRPr lang="en-US"/>
          </a:p>
        </c:txPr>
        <c:crossAx val="102614528"/>
        <c:crosses val="autoZero"/>
        <c:auto val="1"/>
        <c:lblAlgn val="ctr"/>
        <c:lblOffset val="100"/>
        <c:noMultiLvlLbl val="0"/>
      </c:catAx>
      <c:valAx>
        <c:axId val="102614528"/>
        <c:scaling>
          <c:orientation val="minMax"/>
          <c:max val="10000"/>
        </c:scaling>
        <c:delete val="0"/>
        <c:axPos val="l"/>
        <c:majorGridlines/>
        <c:numFmt formatCode="#,##0" sourceLinked="0"/>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102612992"/>
        <c:crosses val="autoZero"/>
        <c:crossBetween val="between"/>
        <c:majorUnit val="2500"/>
      </c:valAx>
    </c:plotArea>
    <c:legend>
      <c:legendPos val="r"/>
      <c:layout>
        <c:manualLayout>
          <c:xMode val="edge"/>
          <c:yMode val="edge"/>
          <c:x val="0.6966467629046369"/>
          <c:y val="0.28574578000813655"/>
          <c:w val="0.3033532370953631"/>
          <c:h val="0.42850843998372684"/>
        </c:manualLayout>
      </c:layout>
      <c:overlay val="0"/>
      <c:txPr>
        <a:bodyPr/>
        <a:lstStyle/>
        <a:p>
          <a:pPr>
            <a:defRPr sz="800">
              <a:latin typeface="Arial" panose="020B0604020202020204" pitchFamily="34" charset="0"/>
              <a:cs typeface="Arial" panose="020B0604020202020204" pitchFamily="34" charset="0"/>
            </a:defRPr>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743517060367456"/>
          <c:y val="0.15277777777777779"/>
          <c:w val="0.43969745846823105"/>
          <c:h val="0.6518261108912935"/>
        </c:manualLayout>
      </c:layout>
      <c:barChart>
        <c:barDir val="col"/>
        <c:grouping val="stacked"/>
        <c:varyColors val="0"/>
        <c:ser>
          <c:idx val="0"/>
          <c:order val="0"/>
          <c:tx>
            <c:strRef>
              <c:f>'Stakeholder Data Summary'!$A$47</c:f>
              <c:strCache>
                <c:ptCount val="1"/>
                <c:pt idx="0">
                  <c:v>Duplicates (kW)</c:v>
                </c:pt>
              </c:strCache>
            </c:strRef>
          </c:tx>
          <c:spPr>
            <a:solidFill>
              <a:srgbClr val="660066"/>
            </a:solidFill>
          </c:spPr>
          <c:invertIfNegative val="0"/>
          <c:cat>
            <c:strRef>
              <c:f>'Stakeholder Data Summary'!$B$46:$H$46</c:f>
              <c:strCache>
                <c:ptCount val="7"/>
                <c:pt idx="0">
                  <c:v>Q1
2017</c:v>
                </c:pt>
                <c:pt idx="1">
                  <c:v>Q2
2017</c:v>
                </c:pt>
                <c:pt idx="2">
                  <c:v>Q3
2017</c:v>
                </c:pt>
                <c:pt idx="3">
                  <c:v>Q4
2017</c:v>
                </c:pt>
                <c:pt idx="4">
                  <c:v>Q1
2018</c:v>
                </c:pt>
                <c:pt idx="5">
                  <c:v>Q2 
2018</c:v>
                </c:pt>
                <c:pt idx="6">
                  <c:v>Q3
2018</c:v>
                </c:pt>
              </c:strCache>
            </c:strRef>
          </c:cat>
          <c:val>
            <c:numRef>
              <c:f>'Stakeholder Data Summary'!$B$47:$H$47</c:f>
              <c:numCache>
                <c:formatCode>_(* #,##0_);_(* \(#,##0\);_(* "-"??_);_(@_)</c:formatCode>
                <c:ptCount val="7"/>
                <c:pt idx="0">
                  <c:v>1749.13</c:v>
                </c:pt>
                <c:pt idx="1">
                  <c:v>0</c:v>
                </c:pt>
                <c:pt idx="2">
                  <c:v>814.87</c:v>
                </c:pt>
                <c:pt idx="3">
                  <c:v>1485</c:v>
                </c:pt>
                <c:pt idx="4" formatCode="General">
                  <c:v>410</c:v>
                </c:pt>
                <c:pt idx="5" formatCode="General">
                  <c:v>526</c:v>
                </c:pt>
                <c:pt idx="6">
                  <c:v>628</c:v>
                </c:pt>
              </c:numCache>
            </c:numRef>
          </c:val>
        </c:ser>
        <c:ser>
          <c:idx val="1"/>
          <c:order val="1"/>
          <c:tx>
            <c:strRef>
              <c:f>'Stakeholder Data Summary'!$A$48</c:f>
              <c:strCache>
                <c:ptCount val="1"/>
                <c:pt idx="0">
                  <c:v>No Deposit Received (kW)</c:v>
                </c:pt>
              </c:strCache>
            </c:strRef>
          </c:tx>
          <c:spPr>
            <a:solidFill>
              <a:srgbClr val="99CC00"/>
            </a:solidFill>
          </c:spPr>
          <c:invertIfNegative val="0"/>
          <c:cat>
            <c:strRef>
              <c:f>'Stakeholder Data Summary'!$B$46:$H$46</c:f>
              <c:strCache>
                <c:ptCount val="7"/>
                <c:pt idx="0">
                  <c:v>Q1
2017</c:v>
                </c:pt>
                <c:pt idx="1">
                  <c:v>Q2
2017</c:v>
                </c:pt>
                <c:pt idx="2">
                  <c:v>Q3
2017</c:v>
                </c:pt>
                <c:pt idx="3">
                  <c:v>Q4
2017</c:v>
                </c:pt>
                <c:pt idx="4">
                  <c:v>Q1
2018</c:v>
                </c:pt>
                <c:pt idx="5">
                  <c:v>Q2 
2018</c:v>
                </c:pt>
                <c:pt idx="6">
                  <c:v>Q3
2018</c:v>
                </c:pt>
              </c:strCache>
            </c:strRef>
          </c:cat>
          <c:val>
            <c:numRef>
              <c:f>'Stakeholder Data Summary'!$B$48:$H$48</c:f>
              <c:numCache>
                <c:formatCode>_(* #,##0_);_(* \(#,##0\);_(* "-"??_);_(@_)</c:formatCode>
                <c:ptCount val="7"/>
                <c:pt idx="0">
                  <c:v>362.03</c:v>
                </c:pt>
                <c:pt idx="1">
                  <c:v>34</c:v>
                </c:pt>
                <c:pt idx="2">
                  <c:v>1051.7</c:v>
                </c:pt>
                <c:pt idx="3">
                  <c:v>627.91</c:v>
                </c:pt>
                <c:pt idx="4" formatCode="General">
                  <c:v>155</c:v>
                </c:pt>
                <c:pt idx="5" formatCode="General">
                  <c:v>175</c:v>
                </c:pt>
                <c:pt idx="6" formatCode="General">
                  <c:v>221</c:v>
                </c:pt>
              </c:numCache>
            </c:numRef>
          </c:val>
        </c:ser>
        <c:dLbls>
          <c:showLegendKey val="0"/>
          <c:showVal val="0"/>
          <c:showCatName val="0"/>
          <c:showSerName val="0"/>
          <c:showPercent val="0"/>
          <c:showBubbleSize val="0"/>
        </c:dLbls>
        <c:gapWidth val="150"/>
        <c:overlap val="100"/>
        <c:axId val="102916864"/>
        <c:axId val="102918400"/>
      </c:barChart>
      <c:lineChart>
        <c:grouping val="standard"/>
        <c:varyColors val="0"/>
        <c:ser>
          <c:idx val="2"/>
          <c:order val="2"/>
          <c:tx>
            <c:strRef>
              <c:f>'Stakeholder Data Summary'!$A$49</c:f>
              <c:strCache>
                <c:ptCount val="1"/>
                <c:pt idx="0">
                  <c:v>Duplicates (Qty)</c:v>
                </c:pt>
              </c:strCache>
            </c:strRef>
          </c:tx>
          <c:spPr>
            <a:ln w="38100">
              <a:solidFill>
                <a:srgbClr val="660066"/>
              </a:solidFill>
            </a:ln>
          </c:spPr>
          <c:marker>
            <c:symbol val="none"/>
          </c:marker>
          <c:cat>
            <c:strRef>
              <c:f>'Stakeholder Data Summary'!$B$46:$H$46</c:f>
              <c:strCache>
                <c:ptCount val="7"/>
                <c:pt idx="0">
                  <c:v>Q1
2017</c:v>
                </c:pt>
                <c:pt idx="1">
                  <c:v>Q2
2017</c:v>
                </c:pt>
                <c:pt idx="2">
                  <c:v>Q3
2017</c:v>
                </c:pt>
                <c:pt idx="3">
                  <c:v>Q4
2017</c:v>
                </c:pt>
                <c:pt idx="4">
                  <c:v>Q1
2018</c:v>
                </c:pt>
                <c:pt idx="5">
                  <c:v>Q2 
2018</c:v>
                </c:pt>
                <c:pt idx="6">
                  <c:v>Q3
2018</c:v>
                </c:pt>
              </c:strCache>
            </c:strRef>
          </c:cat>
          <c:val>
            <c:numRef>
              <c:f>'Stakeholder Data Summary'!$B$49:$H$49</c:f>
              <c:numCache>
                <c:formatCode>_(* #,##0_);_(* \(#,##0\);_(* "-"??_);_(@_)</c:formatCode>
                <c:ptCount val="7"/>
                <c:pt idx="0">
                  <c:v>5</c:v>
                </c:pt>
                <c:pt idx="1">
                  <c:v>0</c:v>
                </c:pt>
                <c:pt idx="2">
                  <c:v>7</c:v>
                </c:pt>
                <c:pt idx="3">
                  <c:v>9</c:v>
                </c:pt>
                <c:pt idx="4" formatCode="General">
                  <c:v>3</c:v>
                </c:pt>
                <c:pt idx="5" formatCode="General">
                  <c:v>2</c:v>
                </c:pt>
                <c:pt idx="6" formatCode="General">
                  <c:v>2</c:v>
                </c:pt>
              </c:numCache>
            </c:numRef>
          </c:val>
          <c:smooth val="0"/>
        </c:ser>
        <c:ser>
          <c:idx val="3"/>
          <c:order val="3"/>
          <c:tx>
            <c:strRef>
              <c:f>'Stakeholder Data Summary'!$A$50</c:f>
              <c:strCache>
                <c:ptCount val="1"/>
                <c:pt idx="0">
                  <c:v>No Deposit Received (Qty)</c:v>
                </c:pt>
              </c:strCache>
            </c:strRef>
          </c:tx>
          <c:spPr>
            <a:ln w="38100">
              <a:solidFill>
                <a:srgbClr val="669900"/>
              </a:solidFill>
            </a:ln>
          </c:spPr>
          <c:marker>
            <c:symbol val="none"/>
          </c:marker>
          <c:cat>
            <c:strRef>
              <c:f>'Stakeholder Data Summary'!$B$46:$H$46</c:f>
              <c:strCache>
                <c:ptCount val="7"/>
                <c:pt idx="0">
                  <c:v>Q1
2017</c:v>
                </c:pt>
                <c:pt idx="1">
                  <c:v>Q2
2017</c:v>
                </c:pt>
                <c:pt idx="2">
                  <c:v>Q3
2017</c:v>
                </c:pt>
                <c:pt idx="3">
                  <c:v>Q4
2017</c:v>
                </c:pt>
                <c:pt idx="4">
                  <c:v>Q1
2018</c:v>
                </c:pt>
                <c:pt idx="5">
                  <c:v>Q2 
2018</c:v>
                </c:pt>
                <c:pt idx="6">
                  <c:v>Q3
2018</c:v>
                </c:pt>
              </c:strCache>
            </c:strRef>
          </c:cat>
          <c:val>
            <c:numRef>
              <c:f>'Stakeholder Data Summary'!$B$50:$H$50</c:f>
              <c:numCache>
                <c:formatCode>_(* #,##0_);_(* \(#,##0\);_(* "-"??_);_(@_)</c:formatCode>
                <c:ptCount val="7"/>
                <c:pt idx="0">
                  <c:v>2</c:v>
                </c:pt>
                <c:pt idx="1">
                  <c:v>1</c:v>
                </c:pt>
                <c:pt idx="2">
                  <c:v>7</c:v>
                </c:pt>
                <c:pt idx="3">
                  <c:v>8</c:v>
                </c:pt>
                <c:pt idx="4" formatCode="General">
                  <c:v>2</c:v>
                </c:pt>
                <c:pt idx="5" formatCode="General">
                  <c:v>5</c:v>
                </c:pt>
                <c:pt idx="6" formatCode="General">
                  <c:v>2</c:v>
                </c:pt>
              </c:numCache>
            </c:numRef>
          </c:val>
          <c:smooth val="0"/>
        </c:ser>
        <c:dLbls>
          <c:showLegendKey val="0"/>
          <c:showVal val="0"/>
          <c:showCatName val="0"/>
          <c:showSerName val="0"/>
          <c:showPercent val="0"/>
          <c:showBubbleSize val="0"/>
        </c:dLbls>
        <c:marker val="1"/>
        <c:smooth val="0"/>
        <c:axId val="102925824"/>
        <c:axId val="102924288"/>
      </c:lineChart>
      <c:catAx>
        <c:axId val="102916864"/>
        <c:scaling>
          <c:orientation val="minMax"/>
        </c:scaling>
        <c:delete val="0"/>
        <c:axPos val="b"/>
        <c:majorTickMark val="out"/>
        <c:minorTickMark val="none"/>
        <c:tickLblPos val="nextTo"/>
        <c:txPr>
          <a:bodyPr/>
          <a:lstStyle/>
          <a:p>
            <a:pPr>
              <a:defRPr sz="900">
                <a:latin typeface="Arial" panose="020B0604020202020204" pitchFamily="34" charset="0"/>
                <a:cs typeface="Arial" panose="020B0604020202020204" pitchFamily="34" charset="0"/>
              </a:defRPr>
            </a:pPr>
            <a:endParaRPr lang="en-US"/>
          </a:p>
        </c:txPr>
        <c:crossAx val="102918400"/>
        <c:crosses val="autoZero"/>
        <c:auto val="1"/>
        <c:lblAlgn val="ctr"/>
        <c:lblOffset val="100"/>
        <c:noMultiLvlLbl val="0"/>
      </c:catAx>
      <c:valAx>
        <c:axId val="102918400"/>
        <c:scaling>
          <c:orientation val="minMax"/>
        </c:scaling>
        <c:delete val="0"/>
        <c:axPos val="l"/>
        <c:majorGridlines/>
        <c:numFmt formatCode="_(* #,##0_);_(* \(#,##0\);_(* &quot;-&quot;??_);_(@_)" sourceLinked="1"/>
        <c:majorTickMark val="out"/>
        <c:minorTickMark val="none"/>
        <c:tickLblPos val="nextTo"/>
        <c:txPr>
          <a:bodyPr/>
          <a:lstStyle/>
          <a:p>
            <a:pPr>
              <a:defRPr sz="900">
                <a:latin typeface="Arial" panose="020B0604020202020204" pitchFamily="34" charset="0"/>
                <a:cs typeface="Arial" panose="020B0604020202020204" pitchFamily="34" charset="0"/>
              </a:defRPr>
            </a:pPr>
            <a:endParaRPr lang="en-US"/>
          </a:p>
        </c:txPr>
        <c:crossAx val="102916864"/>
        <c:crosses val="autoZero"/>
        <c:crossBetween val="between"/>
      </c:valAx>
      <c:valAx>
        <c:axId val="102924288"/>
        <c:scaling>
          <c:orientation val="minMax"/>
        </c:scaling>
        <c:delete val="0"/>
        <c:axPos val="r"/>
        <c:numFmt formatCode="_(* #,##0_);_(* \(#,##0\);_(* &quot;-&quot;??_);_(@_)" sourceLinked="1"/>
        <c:majorTickMark val="out"/>
        <c:minorTickMark val="none"/>
        <c:tickLblPos val="nextTo"/>
        <c:txPr>
          <a:bodyPr/>
          <a:lstStyle/>
          <a:p>
            <a:pPr>
              <a:defRPr sz="900">
                <a:latin typeface="Arial" panose="020B0604020202020204" pitchFamily="34" charset="0"/>
                <a:cs typeface="Arial" panose="020B0604020202020204" pitchFamily="34" charset="0"/>
              </a:defRPr>
            </a:pPr>
            <a:endParaRPr lang="en-US"/>
          </a:p>
        </c:txPr>
        <c:crossAx val="102925824"/>
        <c:crosses val="max"/>
        <c:crossBetween val="between"/>
        <c:majorUnit val="2"/>
      </c:valAx>
      <c:catAx>
        <c:axId val="102925824"/>
        <c:scaling>
          <c:orientation val="minMax"/>
        </c:scaling>
        <c:delete val="1"/>
        <c:axPos val="b"/>
        <c:majorTickMark val="out"/>
        <c:minorTickMark val="none"/>
        <c:tickLblPos val="nextTo"/>
        <c:crossAx val="102924288"/>
        <c:crosses val="autoZero"/>
        <c:auto val="1"/>
        <c:lblAlgn val="ctr"/>
        <c:lblOffset val="100"/>
        <c:noMultiLvlLbl val="0"/>
      </c:catAx>
    </c:plotArea>
    <c:legend>
      <c:legendPos val="r"/>
      <c:layout>
        <c:manualLayout>
          <c:xMode val="edge"/>
          <c:yMode val="edge"/>
          <c:x val="0.66556357595053039"/>
          <c:y val="0.13178194947748065"/>
          <c:w val="0.3287430871595885"/>
          <c:h val="0.3044445771220804"/>
        </c:manualLayout>
      </c:layout>
      <c:overlay val="0"/>
      <c:txPr>
        <a:bodyPr/>
        <a:lstStyle/>
        <a:p>
          <a:pPr>
            <a:defRPr sz="700">
              <a:latin typeface="Arial" panose="020B0604020202020204" pitchFamily="34" charset="0"/>
              <a:cs typeface="Arial" panose="020B0604020202020204" pitchFamily="34" charset="0"/>
            </a:defRPr>
          </a:pPr>
          <a:endParaRPr lang="en-US"/>
        </a:p>
      </c:txPr>
    </c:legend>
    <c:plotVisOnly val="1"/>
    <c:dispBlanksAs val="gap"/>
    <c:showDLblsOverMax val="0"/>
  </c:chart>
  <c:spPr>
    <a:ln>
      <a:solidFill>
        <a:schemeClr val="tx1">
          <a:lumMod val="50000"/>
          <a:lumOff val="50000"/>
        </a:schemeClr>
      </a:solid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92873993617577"/>
          <c:y val="0.16914348573218052"/>
          <c:w val="0.44328803219793589"/>
          <c:h val="0.63562134060165554"/>
        </c:manualLayout>
      </c:layout>
      <c:barChart>
        <c:barDir val="col"/>
        <c:grouping val="stacked"/>
        <c:varyColors val="0"/>
        <c:ser>
          <c:idx val="0"/>
          <c:order val="0"/>
          <c:tx>
            <c:strRef>
              <c:f>'Stakeholder Data Summary'!$A$41</c:f>
              <c:strCache>
                <c:ptCount val="1"/>
                <c:pt idx="0">
                  <c:v>Capacity Offered (kW)</c:v>
                </c:pt>
              </c:strCache>
            </c:strRef>
          </c:tx>
          <c:invertIfNegative val="0"/>
          <c:cat>
            <c:strRef>
              <c:f>'Stakeholder Data Summary'!$B$40:$I$40</c:f>
              <c:strCache>
                <c:ptCount val="8"/>
                <c:pt idx="0">
                  <c:v>Q1 
2017</c:v>
                </c:pt>
                <c:pt idx="1">
                  <c:v>Q2 
2017</c:v>
                </c:pt>
                <c:pt idx="2">
                  <c:v>Q3 
2017</c:v>
                </c:pt>
                <c:pt idx="3">
                  <c:v>Q4
2017</c:v>
                </c:pt>
                <c:pt idx="4">
                  <c:v>Year 
End</c:v>
                </c:pt>
                <c:pt idx="5">
                  <c:v>Q1
2018</c:v>
                </c:pt>
                <c:pt idx="6">
                  <c:v>Q2 
2018</c:v>
                </c:pt>
                <c:pt idx="7">
                  <c:v>Q3 
2018</c:v>
                </c:pt>
              </c:strCache>
            </c:strRef>
          </c:cat>
          <c:val>
            <c:numRef>
              <c:f>'Stakeholder Data Summary'!$B$41:$I$41</c:f>
              <c:numCache>
                <c:formatCode>_(* #,##0_);_(* \(#,##0\);_(* "-"??_);_(@_)</c:formatCode>
                <c:ptCount val="8"/>
                <c:pt idx="0">
                  <c:v>6138.89</c:v>
                </c:pt>
                <c:pt idx="1">
                  <c:v>6118.3649999999998</c:v>
                </c:pt>
                <c:pt idx="2">
                  <c:v>6091.8760000000002</c:v>
                </c:pt>
                <c:pt idx="3">
                  <c:v>6159.0699999999988</c:v>
                </c:pt>
                <c:pt idx="4">
                  <c:v>0</c:v>
                </c:pt>
                <c:pt idx="5" formatCode="_(* #,##0.00_);_(* \(#,##0.00\);_(* &quot;-&quot;??_);_(@_)">
                  <c:v>6064.9549999999999</c:v>
                </c:pt>
                <c:pt idx="6" formatCode="0">
                  <c:v>6029.54</c:v>
                </c:pt>
                <c:pt idx="7" formatCode="_(* #,##0.00_);_(* \(#,##0.00\);_(* &quot;-&quot;??_);_(@_)">
                  <c:v>5891.92</c:v>
                </c:pt>
              </c:numCache>
            </c:numRef>
          </c:val>
        </c:ser>
        <c:ser>
          <c:idx val="1"/>
          <c:order val="1"/>
          <c:tx>
            <c:strRef>
              <c:f>'Stakeholder Data Summary'!$A$42</c:f>
              <c:strCache>
                <c:ptCount val="1"/>
                <c:pt idx="0">
                  <c:v>Capacity from Rollover (kW)</c:v>
                </c:pt>
              </c:strCache>
            </c:strRef>
          </c:tx>
          <c:spPr>
            <a:solidFill>
              <a:schemeClr val="accent1">
                <a:lumMod val="60000"/>
                <a:lumOff val="40000"/>
              </a:schemeClr>
            </a:solidFill>
          </c:spPr>
          <c:invertIfNegative val="0"/>
          <c:cat>
            <c:strRef>
              <c:f>'Stakeholder Data Summary'!$B$40:$I$40</c:f>
              <c:strCache>
                <c:ptCount val="8"/>
                <c:pt idx="0">
                  <c:v>Q1 
2017</c:v>
                </c:pt>
                <c:pt idx="1">
                  <c:v>Q2 
2017</c:v>
                </c:pt>
                <c:pt idx="2">
                  <c:v>Q3 
2017</c:v>
                </c:pt>
                <c:pt idx="3">
                  <c:v>Q4
2017</c:v>
                </c:pt>
                <c:pt idx="4">
                  <c:v>Year 
End</c:v>
                </c:pt>
                <c:pt idx="5">
                  <c:v>Q1
2018</c:v>
                </c:pt>
                <c:pt idx="6">
                  <c:v>Q2 
2018</c:v>
                </c:pt>
                <c:pt idx="7">
                  <c:v>Q3 
2018</c:v>
                </c:pt>
              </c:strCache>
            </c:strRef>
          </c:cat>
          <c:val>
            <c:numRef>
              <c:f>'Stakeholder Data Summary'!$B$42:$I$42</c:f>
              <c:numCache>
                <c:formatCode>_(* #,##0_);_(* \(#,##0\);_(* "-"??_);_(@_)</c:formatCode>
                <c:ptCount val="8"/>
                <c:pt idx="0">
                  <c:v>0</c:v>
                </c:pt>
                <c:pt idx="1">
                  <c:v>2111.16</c:v>
                </c:pt>
                <c:pt idx="2">
                  <c:v>34</c:v>
                </c:pt>
                <c:pt idx="3">
                  <c:v>1867</c:v>
                </c:pt>
                <c:pt idx="4">
                  <c:v>640</c:v>
                </c:pt>
                <c:pt idx="5">
                  <c:v>0</c:v>
                </c:pt>
                <c:pt idx="6">
                  <c:v>565.67999999999995</c:v>
                </c:pt>
                <c:pt idx="7">
                  <c:v>175</c:v>
                </c:pt>
              </c:numCache>
            </c:numRef>
          </c:val>
        </c:ser>
        <c:dLbls>
          <c:showLegendKey val="0"/>
          <c:showVal val="0"/>
          <c:showCatName val="0"/>
          <c:showSerName val="0"/>
          <c:showPercent val="0"/>
          <c:showBubbleSize val="0"/>
        </c:dLbls>
        <c:gapWidth val="150"/>
        <c:overlap val="100"/>
        <c:axId val="103292928"/>
        <c:axId val="103294464"/>
      </c:barChart>
      <c:lineChart>
        <c:grouping val="standard"/>
        <c:varyColors val="0"/>
        <c:ser>
          <c:idx val="2"/>
          <c:order val="2"/>
          <c:tx>
            <c:strRef>
              <c:f>'Stakeholder Data Summary'!$A$43</c:f>
              <c:strCache>
                <c:ptCount val="1"/>
                <c:pt idx="0">
                  <c:v>Applications Received (Qty)</c:v>
                </c:pt>
              </c:strCache>
            </c:strRef>
          </c:tx>
          <c:marker>
            <c:symbol val="none"/>
          </c:marker>
          <c:cat>
            <c:strRef>
              <c:f>'Stakeholder Data Summary'!$B$40:$I$40</c:f>
              <c:strCache>
                <c:ptCount val="8"/>
                <c:pt idx="0">
                  <c:v>Q1 
2017</c:v>
                </c:pt>
                <c:pt idx="1">
                  <c:v>Q2 
2017</c:v>
                </c:pt>
                <c:pt idx="2">
                  <c:v>Q3 
2017</c:v>
                </c:pt>
                <c:pt idx="3">
                  <c:v>Q4
2017</c:v>
                </c:pt>
                <c:pt idx="4">
                  <c:v>Year 
End</c:v>
                </c:pt>
                <c:pt idx="5">
                  <c:v>Q1
2018</c:v>
                </c:pt>
                <c:pt idx="6">
                  <c:v>Q2 
2018</c:v>
                </c:pt>
                <c:pt idx="7">
                  <c:v>Q3 
2018</c:v>
                </c:pt>
              </c:strCache>
            </c:strRef>
          </c:cat>
          <c:val>
            <c:numRef>
              <c:f>'Stakeholder Data Summary'!$B$43:$I$43</c:f>
              <c:numCache>
                <c:formatCode>_(* #,##0_);_(* \(#,##0\);_(* "-"??_);_(@_)</c:formatCode>
                <c:ptCount val="8"/>
                <c:pt idx="0">
                  <c:v>28</c:v>
                </c:pt>
                <c:pt idx="1">
                  <c:v>38</c:v>
                </c:pt>
                <c:pt idx="2">
                  <c:v>37</c:v>
                </c:pt>
                <c:pt idx="3">
                  <c:v>50</c:v>
                </c:pt>
                <c:pt idx="4">
                  <c:v>4</c:v>
                </c:pt>
                <c:pt idx="5">
                  <c:v>33</c:v>
                </c:pt>
                <c:pt idx="6">
                  <c:v>28</c:v>
                </c:pt>
                <c:pt idx="7">
                  <c:v>37</c:v>
                </c:pt>
              </c:numCache>
            </c:numRef>
          </c:val>
          <c:smooth val="0"/>
        </c:ser>
        <c:dLbls>
          <c:showLegendKey val="0"/>
          <c:showVal val="0"/>
          <c:showCatName val="0"/>
          <c:showSerName val="0"/>
          <c:showPercent val="0"/>
          <c:showBubbleSize val="0"/>
        </c:dLbls>
        <c:marker val="1"/>
        <c:smooth val="0"/>
        <c:axId val="103297792"/>
        <c:axId val="103296000"/>
      </c:lineChart>
      <c:catAx>
        <c:axId val="103292928"/>
        <c:scaling>
          <c:orientation val="minMax"/>
        </c:scaling>
        <c:delete val="0"/>
        <c:axPos val="b"/>
        <c:majorTickMark val="out"/>
        <c:minorTickMark val="none"/>
        <c:tickLblPos val="nextTo"/>
        <c:txPr>
          <a:bodyPr rot="0"/>
          <a:lstStyle/>
          <a:p>
            <a:pPr>
              <a:defRPr sz="800">
                <a:latin typeface="Arial" panose="020B0604020202020204" pitchFamily="34" charset="0"/>
                <a:cs typeface="Arial" panose="020B0604020202020204" pitchFamily="34" charset="0"/>
              </a:defRPr>
            </a:pPr>
            <a:endParaRPr lang="en-US"/>
          </a:p>
        </c:txPr>
        <c:crossAx val="103294464"/>
        <c:crosses val="autoZero"/>
        <c:auto val="1"/>
        <c:lblAlgn val="ctr"/>
        <c:lblOffset val="100"/>
        <c:noMultiLvlLbl val="0"/>
      </c:catAx>
      <c:valAx>
        <c:axId val="103294464"/>
        <c:scaling>
          <c:orientation val="minMax"/>
          <c:max val="2500"/>
        </c:scaling>
        <c:delete val="0"/>
        <c:axPos val="l"/>
        <c:majorGridlines/>
        <c:numFmt formatCode="#,##0" sourceLinked="0"/>
        <c:majorTickMark val="out"/>
        <c:minorTickMark val="none"/>
        <c:tickLblPos val="nextTo"/>
        <c:txPr>
          <a:bodyPr/>
          <a:lstStyle/>
          <a:p>
            <a:pPr>
              <a:defRPr sz="900">
                <a:latin typeface="Arial" panose="020B0604020202020204" pitchFamily="34" charset="0"/>
                <a:cs typeface="Arial" panose="020B0604020202020204" pitchFamily="34" charset="0"/>
              </a:defRPr>
            </a:pPr>
            <a:endParaRPr lang="en-US"/>
          </a:p>
        </c:txPr>
        <c:crossAx val="103292928"/>
        <c:crosses val="autoZero"/>
        <c:crossBetween val="between"/>
      </c:valAx>
      <c:valAx>
        <c:axId val="103296000"/>
        <c:scaling>
          <c:orientation val="minMax"/>
        </c:scaling>
        <c:delete val="0"/>
        <c:axPos val="r"/>
        <c:numFmt formatCode="_(* #,##0_);_(* \(#,##0\);_(* &quot;-&quot;??_);_(@_)" sourceLinked="1"/>
        <c:majorTickMark val="out"/>
        <c:minorTickMark val="none"/>
        <c:tickLblPos val="nextTo"/>
        <c:txPr>
          <a:bodyPr/>
          <a:lstStyle/>
          <a:p>
            <a:pPr>
              <a:defRPr sz="900">
                <a:latin typeface="Arial" panose="020B0604020202020204" pitchFamily="34" charset="0"/>
                <a:cs typeface="Arial" panose="020B0604020202020204" pitchFamily="34" charset="0"/>
              </a:defRPr>
            </a:pPr>
            <a:endParaRPr lang="en-US"/>
          </a:p>
        </c:txPr>
        <c:crossAx val="103297792"/>
        <c:crosses val="max"/>
        <c:crossBetween val="between"/>
      </c:valAx>
      <c:catAx>
        <c:axId val="103297792"/>
        <c:scaling>
          <c:orientation val="minMax"/>
        </c:scaling>
        <c:delete val="1"/>
        <c:axPos val="b"/>
        <c:majorTickMark val="out"/>
        <c:minorTickMark val="none"/>
        <c:tickLblPos val="nextTo"/>
        <c:crossAx val="103296000"/>
        <c:crosses val="autoZero"/>
        <c:auto val="1"/>
        <c:lblAlgn val="ctr"/>
        <c:lblOffset val="100"/>
        <c:noMultiLvlLbl val="0"/>
      </c:catAx>
    </c:plotArea>
    <c:legend>
      <c:legendPos val="r"/>
      <c:layout>
        <c:manualLayout>
          <c:xMode val="edge"/>
          <c:yMode val="edge"/>
          <c:x val="0.63942965039704991"/>
          <c:y val="0.15674994952554008"/>
          <c:w val="0.34978721002128343"/>
          <c:h val="0.23172319806178074"/>
        </c:manualLayout>
      </c:layout>
      <c:overlay val="0"/>
      <c:txPr>
        <a:bodyPr/>
        <a:lstStyle/>
        <a:p>
          <a:pPr>
            <a:defRPr sz="700">
              <a:latin typeface="Arial" panose="020B0604020202020204" pitchFamily="34" charset="0"/>
              <a:cs typeface="Arial" panose="020B0604020202020204" pitchFamily="34" charset="0"/>
            </a:defRPr>
          </a:pPr>
          <a:endParaRPr lang="en-US"/>
        </a:p>
      </c:txPr>
    </c:legend>
    <c:plotVisOnly val="1"/>
    <c:dispBlanksAs val="gap"/>
    <c:showDLblsOverMax val="0"/>
  </c:chart>
  <c:spPr>
    <a:ln>
      <a:solidFill>
        <a:schemeClr val="tx1">
          <a:lumMod val="50000"/>
          <a:lumOff val="50000"/>
        </a:schemeClr>
      </a:solid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Sheet1!$C$11</c:f>
              <c:strCache>
                <c:ptCount val="1"/>
                <c:pt idx="0">
                  <c:v>Commerical</c:v>
                </c:pt>
              </c:strCache>
            </c:strRef>
          </c:tx>
          <c:spPr>
            <a:solidFill>
              <a:schemeClr val="tx1">
                <a:lumMod val="65000"/>
                <a:lumOff val="35000"/>
              </a:schemeClr>
            </a:solidFill>
          </c:spPr>
          <c:invertIfNegative val="0"/>
          <c:cat>
            <c:strRef>
              <c:f>Sheet1!$D$9:$F$10</c:f>
              <c:strCache>
                <c:ptCount val="3"/>
                <c:pt idx="0">
                  <c:v>Unique Subscribers</c:v>
                </c:pt>
                <c:pt idx="1">
                  <c:v>Capacity</c:v>
                </c:pt>
                <c:pt idx="2">
                  <c:v>Bill Credits</c:v>
                </c:pt>
              </c:strCache>
            </c:strRef>
          </c:cat>
          <c:val>
            <c:numRef>
              <c:f>Sheet1!$D$11:$F$11</c:f>
              <c:numCache>
                <c:formatCode>0.00%</c:formatCode>
                <c:ptCount val="3"/>
                <c:pt idx="0">
                  <c:v>8.3599999999999994E-2</c:v>
                </c:pt>
                <c:pt idx="1">
                  <c:v>0.13730000000000001</c:v>
                </c:pt>
                <c:pt idx="2">
                  <c:v>0.10249999999999999</c:v>
                </c:pt>
              </c:numCache>
            </c:numRef>
          </c:val>
        </c:ser>
        <c:ser>
          <c:idx val="1"/>
          <c:order val="1"/>
          <c:tx>
            <c:strRef>
              <c:f>Sheet1!$C$12</c:f>
              <c:strCache>
                <c:ptCount val="1"/>
                <c:pt idx="0">
                  <c:v>Residential</c:v>
                </c:pt>
              </c:strCache>
            </c:strRef>
          </c:tx>
          <c:spPr>
            <a:solidFill>
              <a:srgbClr val="C00000"/>
            </a:solidFill>
          </c:spPr>
          <c:invertIfNegative val="0"/>
          <c:cat>
            <c:strRef>
              <c:f>Sheet1!$D$9:$F$10</c:f>
              <c:strCache>
                <c:ptCount val="3"/>
                <c:pt idx="0">
                  <c:v>Unique Subscribers</c:v>
                </c:pt>
                <c:pt idx="1">
                  <c:v>Capacity</c:v>
                </c:pt>
                <c:pt idx="2">
                  <c:v>Bill Credits</c:v>
                </c:pt>
              </c:strCache>
            </c:strRef>
          </c:cat>
          <c:val>
            <c:numRef>
              <c:f>Sheet1!$D$12:$F$12</c:f>
              <c:numCache>
                <c:formatCode>0.00%</c:formatCode>
                <c:ptCount val="3"/>
                <c:pt idx="0">
                  <c:v>0.70730000000000004</c:v>
                </c:pt>
                <c:pt idx="1">
                  <c:v>0.1421</c:v>
                </c:pt>
                <c:pt idx="2">
                  <c:v>0.1021</c:v>
                </c:pt>
              </c:numCache>
            </c:numRef>
          </c:val>
        </c:ser>
        <c:ser>
          <c:idx val="2"/>
          <c:order val="2"/>
          <c:tx>
            <c:strRef>
              <c:f>Sheet1!$C$13</c:f>
              <c:strCache>
                <c:ptCount val="1"/>
                <c:pt idx="0">
                  <c:v>SG</c:v>
                </c:pt>
              </c:strCache>
            </c:strRef>
          </c:tx>
          <c:spPr>
            <a:solidFill>
              <a:schemeClr val="bg1">
                <a:lumMod val="65000"/>
              </a:schemeClr>
            </a:solidFill>
          </c:spPr>
          <c:invertIfNegative val="0"/>
          <c:cat>
            <c:strRef>
              <c:f>Sheet1!$D$9:$F$10</c:f>
              <c:strCache>
                <c:ptCount val="3"/>
                <c:pt idx="0">
                  <c:v>Unique Subscribers</c:v>
                </c:pt>
                <c:pt idx="1">
                  <c:v>Capacity</c:v>
                </c:pt>
                <c:pt idx="2">
                  <c:v>Bill Credits</c:v>
                </c:pt>
              </c:strCache>
            </c:strRef>
          </c:cat>
          <c:val>
            <c:numRef>
              <c:f>Sheet1!$D$13:$F$13</c:f>
              <c:numCache>
                <c:formatCode>0.00%</c:formatCode>
                <c:ptCount val="3"/>
                <c:pt idx="0">
                  <c:v>0.20910000000000001</c:v>
                </c:pt>
                <c:pt idx="1">
                  <c:v>0.72060000000000002</c:v>
                </c:pt>
                <c:pt idx="2">
                  <c:v>0.7954</c:v>
                </c:pt>
              </c:numCache>
            </c:numRef>
          </c:val>
        </c:ser>
        <c:dLbls>
          <c:showLegendKey val="0"/>
          <c:showVal val="0"/>
          <c:showCatName val="0"/>
          <c:showSerName val="0"/>
          <c:showPercent val="0"/>
          <c:showBubbleSize val="0"/>
        </c:dLbls>
        <c:gapWidth val="150"/>
        <c:overlap val="100"/>
        <c:axId val="99799424"/>
        <c:axId val="99800960"/>
      </c:barChart>
      <c:catAx>
        <c:axId val="99799424"/>
        <c:scaling>
          <c:orientation val="minMax"/>
        </c:scaling>
        <c:delete val="0"/>
        <c:axPos val="b"/>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99800960"/>
        <c:crosses val="autoZero"/>
        <c:auto val="1"/>
        <c:lblAlgn val="ctr"/>
        <c:lblOffset val="100"/>
        <c:noMultiLvlLbl val="0"/>
      </c:catAx>
      <c:valAx>
        <c:axId val="99800960"/>
        <c:scaling>
          <c:orientation val="minMax"/>
          <c:max val="1"/>
        </c:scaling>
        <c:delete val="0"/>
        <c:axPos val="l"/>
        <c:majorGridlines/>
        <c:numFmt formatCode="0%" sourceLinked="0"/>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99799424"/>
        <c:crosses val="autoZero"/>
        <c:crossBetween val="between"/>
        <c:majorUnit val="0.1"/>
      </c:valAx>
    </c:plotArea>
    <c:legend>
      <c:legendPos val="r"/>
      <c:layout/>
      <c:overlay val="0"/>
      <c:txPr>
        <a:bodyPr/>
        <a:lstStyle/>
        <a:p>
          <a:pPr>
            <a:defRPr>
              <a:latin typeface="Arial" panose="020B0604020202020204" pitchFamily="34" charset="0"/>
              <a:cs typeface="Arial" panose="020B0604020202020204" pitchFamily="34" charset="0"/>
            </a:defRPr>
          </a:pPr>
          <a:endParaRPr lang="en-US"/>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8172450665888983E-2"/>
          <c:y val="0.15036482141859928"/>
          <c:w val="0.52259886706080927"/>
          <c:h val="0.6641887849125242"/>
        </c:manualLayout>
      </c:layout>
      <c:barChart>
        <c:barDir val="col"/>
        <c:grouping val="clustered"/>
        <c:varyColors val="0"/>
        <c:ser>
          <c:idx val="0"/>
          <c:order val="0"/>
          <c:tx>
            <c:strRef>
              <c:f>Graphs!$A$5</c:f>
              <c:strCache>
                <c:ptCount val="1"/>
                <c:pt idx="0">
                  <c:v>Estimated In-Service Dates</c:v>
                </c:pt>
              </c:strCache>
            </c:strRef>
          </c:tx>
          <c:spPr>
            <a:solidFill>
              <a:srgbClr val="C00000"/>
            </a:solidFill>
          </c:spPr>
          <c:invertIfNegative val="0"/>
          <c:cat>
            <c:strRef>
              <c:f>Graphs!$B$4:$L$4</c:f>
              <c:strCache>
                <c:ptCount val="11"/>
                <c:pt idx="0">
                  <c:v>Active</c:v>
                </c:pt>
                <c:pt idx="1">
                  <c:v>Q4 2018</c:v>
                </c:pt>
                <c:pt idx="2">
                  <c:v>Q1 2019</c:v>
                </c:pt>
                <c:pt idx="3">
                  <c:v>Q2 2019</c:v>
                </c:pt>
                <c:pt idx="4">
                  <c:v>Q3 2019</c:v>
                </c:pt>
                <c:pt idx="5">
                  <c:v>Q4 2019</c:v>
                </c:pt>
                <c:pt idx="6">
                  <c:v>Q1 2020</c:v>
                </c:pt>
                <c:pt idx="7">
                  <c:v>Q2 2020</c:v>
                </c:pt>
                <c:pt idx="8">
                  <c:v>Q3 2020</c:v>
                </c:pt>
                <c:pt idx="9">
                  <c:v>Q4 2020</c:v>
                </c:pt>
                <c:pt idx="10">
                  <c:v>Q4 2021</c:v>
                </c:pt>
              </c:strCache>
            </c:strRef>
          </c:cat>
          <c:val>
            <c:numRef>
              <c:f>Graphs!$B$5:$L$5</c:f>
              <c:numCache>
                <c:formatCode>General</c:formatCode>
                <c:ptCount val="11"/>
                <c:pt idx="0">
                  <c:v>39.950000000000003</c:v>
                </c:pt>
                <c:pt idx="1">
                  <c:v>31.7</c:v>
                </c:pt>
                <c:pt idx="2">
                  <c:v>22.1</c:v>
                </c:pt>
                <c:pt idx="3">
                  <c:v>3.3</c:v>
                </c:pt>
                <c:pt idx="4">
                  <c:v>18</c:v>
                </c:pt>
                <c:pt idx="5">
                  <c:v>0.99999999999999989</c:v>
                </c:pt>
                <c:pt idx="6">
                  <c:v>0.5</c:v>
                </c:pt>
                <c:pt idx="7">
                  <c:v>35.900000000000006</c:v>
                </c:pt>
                <c:pt idx="9">
                  <c:v>4.4999999999999982</c:v>
                </c:pt>
                <c:pt idx="10">
                  <c:v>35.500000000000007</c:v>
                </c:pt>
              </c:numCache>
            </c:numRef>
          </c:val>
        </c:ser>
        <c:dLbls>
          <c:showLegendKey val="0"/>
          <c:showVal val="0"/>
          <c:showCatName val="0"/>
          <c:showSerName val="0"/>
          <c:showPercent val="0"/>
          <c:showBubbleSize val="0"/>
        </c:dLbls>
        <c:gapWidth val="150"/>
        <c:axId val="102182272"/>
        <c:axId val="103396864"/>
      </c:barChart>
      <c:lineChart>
        <c:grouping val="standard"/>
        <c:varyColors val="0"/>
        <c:ser>
          <c:idx val="1"/>
          <c:order val="1"/>
          <c:tx>
            <c:strRef>
              <c:f>Graphs!$A$6</c:f>
              <c:strCache>
                <c:ptCount val="1"/>
                <c:pt idx="0">
                  <c:v>Cumulative Capacity Installed</c:v>
                </c:pt>
              </c:strCache>
            </c:strRef>
          </c:tx>
          <c:spPr>
            <a:ln>
              <a:solidFill>
                <a:schemeClr val="tx1">
                  <a:lumMod val="50000"/>
                  <a:lumOff val="50000"/>
                </a:schemeClr>
              </a:solidFill>
            </a:ln>
          </c:spPr>
          <c:marker>
            <c:spPr>
              <a:solidFill>
                <a:schemeClr val="bg1">
                  <a:lumMod val="65000"/>
                </a:schemeClr>
              </a:solidFill>
              <a:ln>
                <a:solidFill>
                  <a:schemeClr val="tx1">
                    <a:lumMod val="50000"/>
                    <a:lumOff val="50000"/>
                  </a:schemeClr>
                </a:solidFill>
              </a:ln>
            </c:spPr>
          </c:marker>
          <c:cat>
            <c:strRef>
              <c:f>Graphs!$B$4:$L$4</c:f>
              <c:strCache>
                <c:ptCount val="11"/>
                <c:pt idx="0">
                  <c:v>Active</c:v>
                </c:pt>
                <c:pt idx="1">
                  <c:v>Q4 2018</c:v>
                </c:pt>
                <c:pt idx="2">
                  <c:v>Q1 2019</c:v>
                </c:pt>
                <c:pt idx="3">
                  <c:v>Q2 2019</c:v>
                </c:pt>
                <c:pt idx="4">
                  <c:v>Q3 2019</c:v>
                </c:pt>
                <c:pt idx="5">
                  <c:v>Q4 2019</c:v>
                </c:pt>
                <c:pt idx="6">
                  <c:v>Q1 2020</c:v>
                </c:pt>
                <c:pt idx="7">
                  <c:v>Q2 2020</c:v>
                </c:pt>
                <c:pt idx="8">
                  <c:v>Q3 2020</c:v>
                </c:pt>
                <c:pt idx="9">
                  <c:v>Q4 2020</c:v>
                </c:pt>
                <c:pt idx="10">
                  <c:v>Q4 2021</c:v>
                </c:pt>
              </c:strCache>
            </c:strRef>
          </c:cat>
          <c:val>
            <c:numRef>
              <c:f>Graphs!$B$6:$L$6</c:f>
              <c:numCache>
                <c:formatCode>General</c:formatCode>
                <c:ptCount val="11"/>
                <c:pt idx="0">
                  <c:v>39.950000000000003</c:v>
                </c:pt>
                <c:pt idx="1">
                  <c:v>71.650000000000006</c:v>
                </c:pt>
                <c:pt idx="2">
                  <c:v>93.75</c:v>
                </c:pt>
                <c:pt idx="3">
                  <c:v>97.05</c:v>
                </c:pt>
                <c:pt idx="4">
                  <c:v>115.05</c:v>
                </c:pt>
                <c:pt idx="5">
                  <c:v>116.05</c:v>
                </c:pt>
                <c:pt idx="6">
                  <c:v>116.55</c:v>
                </c:pt>
                <c:pt idx="7">
                  <c:v>152.44999999999999</c:v>
                </c:pt>
                <c:pt idx="8">
                  <c:v>152.44999999999999</c:v>
                </c:pt>
                <c:pt idx="9">
                  <c:v>156.94999999999999</c:v>
                </c:pt>
                <c:pt idx="10">
                  <c:v>192.45</c:v>
                </c:pt>
              </c:numCache>
            </c:numRef>
          </c:val>
          <c:smooth val="0"/>
        </c:ser>
        <c:dLbls>
          <c:showLegendKey val="0"/>
          <c:showVal val="0"/>
          <c:showCatName val="0"/>
          <c:showSerName val="0"/>
          <c:showPercent val="0"/>
          <c:showBubbleSize val="0"/>
        </c:dLbls>
        <c:marker val="1"/>
        <c:smooth val="0"/>
        <c:axId val="103408384"/>
        <c:axId val="103398400"/>
      </c:lineChart>
      <c:catAx>
        <c:axId val="102182272"/>
        <c:scaling>
          <c:orientation val="minMax"/>
        </c:scaling>
        <c:delete val="0"/>
        <c:axPos val="b"/>
        <c:majorTickMark val="out"/>
        <c:minorTickMark val="none"/>
        <c:tickLblPos val="nextTo"/>
        <c:txPr>
          <a:bodyPr/>
          <a:lstStyle/>
          <a:p>
            <a:pPr>
              <a:defRPr sz="900">
                <a:latin typeface="Arial" panose="020B0604020202020204" pitchFamily="34" charset="0"/>
                <a:cs typeface="Arial" panose="020B0604020202020204" pitchFamily="34" charset="0"/>
              </a:defRPr>
            </a:pPr>
            <a:endParaRPr lang="en-US"/>
          </a:p>
        </c:txPr>
        <c:crossAx val="103396864"/>
        <c:crosses val="autoZero"/>
        <c:auto val="1"/>
        <c:lblAlgn val="ctr"/>
        <c:lblOffset val="100"/>
        <c:noMultiLvlLbl val="0"/>
      </c:catAx>
      <c:valAx>
        <c:axId val="103396864"/>
        <c:scaling>
          <c:orientation val="minMax"/>
          <c:max val="50"/>
        </c:scaling>
        <c:delete val="0"/>
        <c:axPos val="l"/>
        <c:majorGridlines/>
        <c:numFmt formatCode="General" sourceLinked="1"/>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102182272"/>
        <c:crosses val="autoZero"/>
        <c:crossBetween val="between"/>
        <c:majorUnit val="10"/>
      </c:valAx>
      <c:valAx>
        <c:axId val="103398400"/>
        <c:scaling>
          <c:orientation val="minMax"/>
          <c:max val="200"/>
        </c:scaling>
        <c:delete val="0"/>
        <c:axPos val="r"/>
        <c:numFmt formatCode="General" sourceLinked="1"/>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103408384"/>
        <c:crosses val="max"/>
        <c:crossBetween val="between"/>
        <c:majorUnit val="50"/>
      </c:valAx>
      <c:catAx>
        <c:axId val="103408384"/>
        <c:scaling>
          <c:orientation val="minMax"/>
        </c:scaling>
        <c:delete val="1"/>
        <c:axPos val="b"/>
        <c:majorTickMark val="out"/>
        <c:minorTickMark val="none"/>
        <c:tickLblPos val="nextTo"/>
        <c:crossAx val="103398400"/>
        <c:crosses val="autoZero"/>
        <c:auto val="1"/>
        <c:lblAlgn val="ctr"/>
        <c:lblOffset val="100"/>
        <c:noMultiLvlLbl val="0"/>
      </c:catAx>
    </c:plotArea>
    <c:legend>
      <c:legendPos val="r"/>
      <c:layout/>
      <c:overlay val="0"/>
      <c:txPr>
        <a:bodyPr/>
        <a:lstStyle/>
        <a:p>
          <a:pPr>
            <a:defRPr sz="900">
              <a:latin typeface="Arial" panose="020B0604020202020204" pitchFamily="34" charset="0"/>
              <a:cs typeface="Arial" panose="020B0604020202020204" pitchFamily="34" charset="0"/>
            </a:defRPr>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97246736775352"/>
          <c:y val="0.15943522572804891"/>
          <c:w val="0.50004132283322256"/>
          <c:h val="0.63801817080557233"/>
        </c:manualLayout>
      </c:layout>
      <c:barChart>
        <c:barDir val="col"/>
        <c:grouping val="clustered"/>
        <c:varyColors val="0"/>
        <c:ser>
          <c:idx val="0"/>
          <c:order val="0"/>
          <c:tx>
            <c:strRef>
              <c:f>Sheet3!$B$4</c:f>
              <c:strCache>
                <c:ptCount val="1"/>
                <c:pt idx="0">
                  <c:v>RES Plan Annual Capacity (MW)</c:v>
                </c:pt>
              </c:strCache>
            </c:strRef>
          </c:tx>
          <c:invertIfNegative val="0"/>
          <c:cat>
            <c:numRef>
              <c:f>Sheet3!$C$3:$J$3</c:f>
              <c:numCache>
                <c:formatCode>General</c:formatCode>
                <c:ptCount val="8"/>
                <c:pt idx="0">
                  <c:v>2012</c:v>
                </c:pt>
                <c:pt idx="1">
                  <c:v>2013</c:v>
                </c:pt>
                <c:pt idx="2">
                  <c:v>2014</c:v>
                </c:pt>
                <c:pt idx="3">
                  <c:v>2015</c:v>
                </c:pt>
                <c:pt idx="4">
                  <c:v>2016</c:v>
                </c:pt>
                <c:pt idx="5">
                  <c:v>2017</c:v>
                </c:pt>
                <c:pt idx="6">
                  <c:v>2018</c:v>
                </c:pt>
                <c:pt idx="7">
                  <c:v>2019</c:v>
                </c:pt>
              </c:numCache>
            </c:numRef>
          </c:cat>
          <c:val>
            <c:numRef>
              <c:f>Sheet3!$C$4:$J$4</c:f>
              <c:numCache>
                <c:formatCode>_(* #,##0_);_(* \(#,##0\);_(* "-"??_);_(@_)</c:formatCode>
                <c:ptCount val="8"/>
                <c:pt idx="0">
                  <c:v>9</c:v>
                </c:pt>
                <c:pt idx="1">
                  <c:v>9</c:v>
                </c:pt>
                <c:pt idx="2">
                  <c:v>30</c:v>
                </c:pt>
                <c:pt idx="3">
                  <c:v>30</c:v>
                </c:pt>
                <c:pt idx="4">
                  <c:v>30</c:v>
                </c:pt>
                <c:pt idx="5">
                  <c:v>34</c:v>
                </c:pt>
                <c:pt idx="6">
                  <c:v>39</c:v>
                </c:pt>
                <c:pt idx="7">
                  <c:v>44</c:v>
                </c:pt>
              </c:numCache>
            </c:numRef>
          </c:val>
        </c:ser>
        <c:ser>
          <c:idx val="2"/>
          <c:order val="2"/>
          <c:tx>
            <c:strRef>
              <c:f>Sheet3!$B$6</c:f>
              <c:strCache>
                <c:ptCount val="1"/>
                <c:pt idx="0">
                  <c:v>Awarded Capacity (Annual)</c:v>
                </c:pt>
              </c:strCache>
            </c:strRef>
          </c:tx>
          <c:spPr>
            <a:solidFill>
              <a:srgbClr val="00B050"/>
            </a:solidFill>
          </c:spPr>
          <c:invertIfNegative val="0"/>
          <c:dPt>
            <c:idx val="6"/>
            <c:invertIfNegative val="0"/>
            <c:bubble3D val="0"/>
            <c:spPr>
              <a:pattFill prst="wdUpDiag">
                <a:fgClr>
                  <a:srgbClr val="00B050"/>
                </a:fgClr>
                <a:bgClr>
                  <a:schemeClr val="bg1"/>
                </a:bgClr>
              </a:pattFill>
            </c:spPr>
          </c:dPt>
          <c:dPt>
            <c:idx val="7"/>
            <c:invertIfNegative val="0"/>
            <c:bubble3D val="0"/>
            <c:spPr>
              <a:pattFill prst="wdUpDiag">
                <a:fgClr>
                  <a:srgbClr val="00B050"/>
                </a:fgClr>
                <a:bgClr>
                  <a:schemeClr val="bg1"/>
                </a:bgClr>
              </a:pattFill>
            </c:spPr>
          </c:dPt>
          <c:cat>
            <c:numRef>
              <c:f>Sheet3!$C$3:$J$3</c:f>
              <c:numCache>
                <c:formatCode>General</c:formatCode>
                <c:ptCount val="8"/>
                <c:pt idx="0">
                  <c:v>2012</c:v>
                </c:pt>
                <c:pt idx="1">
                  <c:v>2013</c:v>
                </c:pt>
                <c:pt idx="2">
                  <c:v>2014</c:v>
                </c:pt>
                <c:pt idx="3">
                  <c:v>2015</c:v>
                </c:pt>
                <c:pt idx="4">
                  <c:v>2016</c:v>
                </c:pt>
                <c:pt idx="5">
                  <c:v>2017</c:v>
                </c:pt>
                <c:pt idx="6">
                  <c:v>2018</c:v>
                </c:pt>
                <c:pt idx="7">
                  <c:v>2019</c:v>
                </c:pt>
              </c:numCache>
            </c:numRef>
          </c:cat>
          <c:val>
            <c:numRef>
              <c:f>Sheet3!$C$6:$J$6</c:f>
              <c:numCache>
                <c:formatCode>General</c:formatCode>
                <c:ptCount val="8"/>
                <c:pt idx="0">
                  <c:v>9</c:v>
                </c:pt>
                <c:pt idx="1">
                  <c:v>9</c:v>
                </c:pt>
                <c:pt idx="2">
                  <c:v>0</c:v>
                </c:pt>
                <c:pt idx="3">
                  <c:v>29.5</c:v>
                </c:pt>
                <c:pt idx="4">
                  <c:v>59.5</c:v>
                </c:pt>
                <c:pt idx="5">
                  <c:v>4.5</c:v>
                </c:pt>
                <c:pt idx="6">
                  <c:v>69.5</c:v>
                </c:pt>
                <c:pt idx="7">
                  <c:v>44</c:v>
                </c:pt>
              </c:numCache>
            </c:numRef>
          </c:val>
        </c:ser>
        <c:dLbls>
          <c:showLegendKey val="0"/>
          <c:showVal val="0"/>
          <c:showCatName val="0"/>
          <c:showSerName val="0"/>
          <c:showPercent val="0"/>
          <c:showBubbleSize val="0"/>
        </c:dLbls>
        <c:gapWidth val="150"/>
        <c:axId val="99859840"/>
        <c:axId val="99862016"/>
      </c:barChart>
      <c:lineChart>
        <c:grouping val="standard"/>
        <c:varyColors val="0"/>
        <c:ser>
          <c:idx val="1"/>
          <c:order val="1"/>
          <c:tx>
            <c:strRef>
              <c:f>Sheet3!$B$5</c:f>
              <c:strCache>
                <c:ptCount val="1"/>
                <c:pt idx="0">
                  <c:v>RES Plan Capacity (Cumulative)</c:v>
                </c:pt>
              </c:strCache>
            </c:strRef>
          </c:tx>
          <c:spPr>
            <a:ln>
              <a:solidFill>
                <a:schemeClr val="accent1">
                  <a:lumMod val="75000"/>
                </a:schemeClr>
              </a:solidFill>
            </a:ln>
          </c:spPr>
          <c:marker>
            <c:symbol val="none"/>
          </c:marker>
          <c:cat>
            <c:numRef>
              <c:f>Sheet3!$C$3:$J$3</c:f>
              <c:numCache>
                <c:formatCode>General</c:formatCode>
                <c:ptCount val="8"/>
                <c:pt idx="0">
                  <c:v>2012</c:v>
                </c:pt>
                <c:pt idx="1">
                  <c:v>2013</c:v>
                </c:pt>
                <c:pt idx="2">
                  <c:v>2014</c:v>
                </c:pt>
                <c:pt idx="3">
                  <c:v>2015</c:v>
                </c:pt>
                <c:pt idx="4">
                  <c:v>2016</c:v>
                </c:pt>
                <c:pt idx="5">
                  <c:v>2017</c:v>
                </c:pt>
                <c:pt idx="6">
                  <c:v>2018</c:v>
                </c:pt>
                <c:pt idx="7">
                  <c:v>2019</c:v>
                </c:pt>
              </c:numCache>
            </c:numRef>
          </c:cat>
          <c:val>
            <c:numRef>
              <c:f>Sheet3!$C$5:$J$5</c:f>
              <c:numCache>
                <c:formatCode>_(* #,##0_);_(* \(#,##0\);_(* "-"??_);_(@_)</c:formatCode>
                <c:ptCount val="8"/>
                <c:pt idx="0">
                  <c:v>9</c:v>
                </c:pt>
                <c:pt idx="1">
                  <c:v>18</c:v>
                </c:pt>
                <c:pt idx="2">
                  <c:v>48</c:v>
                </c:pt>
                <c:pt idx="3">
                  <c:v>78</c:v>
                </c:pt>
                <c:pt idx="4">
                  <c:v>108</c:v>
                </c:pt>
                <c:pt idx="5">
                  <c:v>142</c:v>
                </c:pt>
                <c:pt idx="6">
                  <c:v>181</c:v>
                </c:pt>
                <c:pt idx="7">
                  <c:v>225</c:v>
                </c:pt>
              </c:numCache>
            </c:numRef>
          </c:val>
          <c:smooth val="0"/>
        </c:ser>
        <c:ser>
          <c:idx val="3"/>
          <c:order val="3"/>
          <c:tx>
            <c:strRef>
              <c:f>Sheet3!$B$7</c:f>
              <c:strCache>
                <c:ptCount val="1"/>
                <c:pt idx="0">
                  <c:v>Awarded Capacity (Cumulative)</c:v>
                </c:pt>
              </c:strCache>
            </c:strRef>
          </c:tx>
          <c:spPr>
            <a:ln>
              <a:solidFill>
                <a:srgbClr val="00B050"/>
              </a:solidFill>
            </a:ln>
          </c:spPr>
          <c:marker>
            <c:symbol val="none"/>
          </c:marker>
          <c:dPt>
            <c:idx val="6"/>
            <c:bubble3D val="0"/>
            <c:spPr>
              <a:ln>
                <a:solidFill>
                  <a:srgbClr val="00B050"/>
                </a:solidFill>
                <a:prstDash val="sysDash"/>
              </a:ln>
            </c:spPr>
          </c:dPt>
          <c:dPt>
            <c:idx val="7"/>
            <c:bubble3D val="0"/>
            <c:spPr>
              <a:ln w="38100" cmpd="dbl">
                <a:solidFill>
                  <a:srgbClr val="00B050"/>
                </a:solidFill>
                <a:prstDash val="sysDash"/>
              </a:ln>
            </c:spPr>
          </c:dPt>
          <c:cat>
            <c:numRef>
              <c:f>Sheet3!$C$3:$J$3</c:f>
              <c:numCache>
                <c:formatCode>General</c:formatCode>
                <c:ptCount val="8"/>
                <c:pt idx="0">
                  <c:v>2012</c:v>
                </c:pt>
                <c:pt idx="1">
                  <c:v>2013</c:v>
                </c:pt>
                <c:pt idx="2">
                  <c:v>2014</c:v>
                </c:pt>
                <c:pt idx="3">
                  <c:v>2015</c:v>
                </c:pt>
                <c:pt idx="4">
                  <c:v>2016</c:v>
                </c:pt>
                <c:pt idx="5">
                  <c:v>2017</c:v>
                </c:pt>
                <c:pt idx="6">
                  <c:v>2018</c:v>
                </c:pt>
                <c:pt idx="7">
                  <c:v>2019</c:v>
                </c:pt>
              </c:numCache>
            </c:numRef>
          </c:cat>
          <c:val>
            <c:numRef>
              <c:f>Sheet3!$C$7:$J$7</c:f>
              <c:numCache>
                <c:formatCode>General</c:formatCode>
                <c:ptCount val="8"/>
                <c:pt idx="0">
                  <c:v>9</c:v>
                </c:pt>
                <c:pt idx="1">
                  <c:v>18</c:v>
                </c:pt>
                <c:pt idx="2">
                  <c:v>18</c:v>
                </c:pt>
                <c:pt idx="3">
                  <c:v>47.5</c:v>
                </c:pt>
                <c:pt idx="4">
                  <c:v>107</c:v>
                </c:pt>
                <c:pt idx="5">
                  <c:v>111.5</c:v>
                </c:pt>
                <c:pt idx="6">
                  <c:v>181</c:v>
                </c:pt>
                <c:pt idx="7">
                  <c:v>225</c:v>
                </c:pt>
              </c:numCache>
            </c:numRef>
          </c:val>
          <c:smooth val="0"/>
        </c:ser>
        <c:ser>
          <c:idx val="4"/>
          <c:order val="4"/>
          <c:tx>
            <c:strRef>
              <c:f>Sheet3!$B$8</c:f>
              <c:strCache>
                <c:ptCount val="1"/>
                <c:pt idx="0">
                  <c:v>Operational Capacity (Cumulative)</c:v>
                </c:pt>
              </c:strCache>
            </c:strRef>
          </c:tx>
          <c:marker>
            <c:symbol val="none"/>
          </c:marker>
          <c:dPt>
            <c:idx val="6"/>
            <c:bubble3D val="0"/>
            <c:spPr>
              <a:ln>
                <a:prstDash val="sysDash"/>
              </a:ln>
            </c:spPr>
          </c:dPt>
          <c:dPt>
            <c:idx val="7"/>
            <c:bubble3D val="0"/>
            <c:spPr>
              <a:ln>
                <a:prstDash val="sysDash"/>
              </a:ln>
            </c:spPr>
          </c:dPt>
          <c:cat>
            <c:numRef>
              <c:f>Sheet3!$C$3:$J$3</c:f>
              <c:numCache>
                <c:formatCode>General</c:formatCode>
                <c:ptCount val="8"/>
                <c:pt idx="0">
                  <c:v>2012</c:v>
                </c:pt>
                <c:pt idx="1">
                  <c:v>2013</c:v>
                </c:pt>
                <c:pt idx="2">
                  <c:v>2014</c:v>
                </c:pt>
                <c:pt idx="3">
                  <c:v>2015</c:v>
                </c:pt>
                <c:pt idx="4">
                  <c:v>2016</c:v>
                </c:pt>
                <c:pt idx="5">
                  <c:v>2017</c:v>
                </c:pt>
                <c:pt idx="6">
                  <c:v>2018</c:v>
                </c:pt>
                <c:pt idx="7">
                  <c:v>2019</c:v>
                </c:pt>
              </c:numCache>
            </c:numRef>
          </c:cat>
          <c:val>
            <c:numRef>
              <c:f>Sheet3!$C$8:$J$8</c:f>
              <c:numCache>
                <c:formatCode>General</c:formatCode>
                <c:ptCount val="8"/>
                <c:pt idx="1">
                  <c:v>2.39</c:v>
                </c:pt>
                <c:pt idx="2">
                  <c:v>9.57</c:v>
                </c:pt>
                <c:pt idx="3">
                  <c:v>16.559999999999999</c:v>
                </c:pt>
                <c:pt idx="4">
                  <c:v>18.05</c:v>
                </c:pt>
                <c:pt idx="5">
                  <c:v>33.46</c:v>
                </c:pt>
                <c:pt idx="6">
                  <c:v>80</c:v>
                </c:pt>
                <c:pt idx="7">
                  <c:v>140</c:v>
                </c:pt>
              </c:numCache>
            </c:numRef>
          </c:val>
          <c:smooth val="0"/>
        </c:ser>
        <c:dLbls>
          <c:showLegendKey val="0"/>
          <c:showVal val="0"/>
          <c:showCatName val="0"/>
          <c:showSerName val="0"/>
          <c:showPercent val="0"/>
          <c:showBubbleSize val="0"/>
        </c:dLbls>
        <c:marker val="1"/>
        <c:smooth val="0"/>
        <c:axId val="99859840"/>
        <c:axId val="99862016"/>
      </c:lineChart>
      <c:catAx>
        <c:axId val="99859840"/>
        <c:scaling>
          <c:orientation val="minMax"/>
        </c:scaling>
        <c:delete val="0"/>
        <c:axPos val="b"/>
        <c:title>
          <c:tx>
            <c:rich>
              <a:bodyPr/>
              <a:lstStyle/>
              <a:p>
                <a:pPr>
                  <a:defRPr sz="1400" b="0">
                    <a:latin typeface="Arial" panose="020B0604020202020204" pitchFamily="34" charset="0"/>
                    <a:cs typeface="Arial" panose="020B0604020202020204" pitchFamily="34" charset="0"/>
                  </a:defRPr>
                </a:pPr>
                <a:r>
                  <a:rPr lang="en-US" sz="1400" b="0">
                    <a:latin typeface="Arial" panose="020B0604020202020204" pitchFamily="34" charset="0"/>
                    <a:cs typeface="Arial" panose="020B0604020202020204" pitchFamily="34" charset="0"/>
                  </a:rPr>
                  <a:t>Year</a:t>
                </a:r>
              </a:p>
            </c:rich>
          </c:tx>
          <c:layout/>
          <c:overlay val="0"/>
        </c:title>
        <c:numFmt formatCode="General" sourceLinked="1"/>
        <c:majorTickMark val="out"/>
        <c:minorTickMark val="none"/>
        <c:tickLblPos val="nextTo"/>
        <c:txPr>
          <a:bodyPr rot="-2400000"/>
          <a:lstStyle/>
          <a:p>
            <a:pPr>
              <a:defRPr sz="1400">
                <a:latin typeface="Arial" panose="020B0604020202020204" pitchFamily="34" charset="0"/>
                <a:cs typeface="Arial" panose="020B0604020202020204" pitchFamily="34" charset="0"/>
              </a:defRPr>
            </a:pPr>
            <a:endParaRPr lang="en-US"/>
          </a:p>
        </c:txPr>
        <c:crossAx val="99862016"/>
        <c:crosses val="autoZero"/>
        <c:auto val="1"/>
        <c:lblAlgn val="ctr"/>
        <c:lblOffset val="100"/>
        <c:noMultiLvlLbl val="0"/>
      </c:catAx>
      <c:valAx>
        <c:axId val="99862016"/>
        <c:scaling>
          <c:orientation val="minMax"/>
        </c:scaling>
        <c:delete val="0"/>
        <c:axPos val="l"/>
        <c:majorGridlines/>
        <c:title>
          <c:tx>
            <c:rich>
              <a:bodyPr rot="-5400000" vert="horz"/>
              <a:lstStyle/>
              <a:p>
                <a:pPr>
                  <a:defRPr sz="1400" b="0">
                    <a:latin typeface="Arial" panose="020B0604020202020204" pitchFamily="34" charset="0"/>
                    <a:cs typeface="Arial" panose="020B0604020202020204" pitchFamily="34" charset="0"/>
                  </a:defRPr>
                </a:pPr>
                <a:r>
                  <a:rPr lang="en-US" sz="1400" b="0">
                    <a:latin typeface="Arial" panose="020B0604020202020204" pitchFamily="34" charset="0"/>
                    <a:cs typeface="Arial" panose="020B0604020202020204" pitchFamily="34" charset="0"/>
                  </a:rPr>
                  <a:t>Capacity (MW)</a:t>
                </a:r>
              </a:p>
            </c:rich>
          </c:tx>
          <c:layout/>
          <c:overlay val="0"/>
        </c:title>
        <c:numFmt formatCode="_(* #,##0_);_(* \(#,##0\);_(* &quot;-&quot;??_);_(@_)" sourceLinked="1"/>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99859840"/>
        <c:crosses val="autoZero"/>
        <c:crossBetween val="between"/>
      </c:valAx>
    </c:plotArea>
    <c:legend>
      <c:legendPos val="r"/>
      <c:layout>
        <c:manualLayout>
          <c:xMode val="edge"/>
          <c:yMode val="edge"/>
          <c:x val="0.65247059249335293"/>
          <c:y val="0.15512982031092268"/>
          <c:w val="0.34715115644101535"/>
          <c:h val="0.30901675752069446"/>
        </c:manualLayout>
      </c:layout>
      <c:overlay val="0"/>
      <c:txPr>
        <a:bodyPr/>
        <a:lstStyle/>
        <a:p>
          <a:pPr>
            <a:defRPr sz="1100">
              <a:latin typeface="Arial" panose="020B0604020202020204" pitchFamily="34" charset="0"/>
              <a:cs typeface="Arial" panose="020B0604020202020204" pitchFamily="34" charset="0"/>
            </a:defRPr>
          </a:pPr>
          <a:endParaRPr lang="en-US"/>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6F1183D-9F66-4691-AABB-1CB422A3E165}" type="datetimeFigureOut">
              <a:rPr lang="en-US" smtClean="0"/>
              <a:t>11/19/2018</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F649FB6E-7116-44DA-9184-02E5E6C99C52}" type="slidenum">
              <a:rPr lang="en-US" smtClean="0"/>
              <a:t>‹#›</a:t>
            </a:fld>
            <a:endParaRPr lang="en-US"/>
          </a:p>
        </p:txBody>
      </p:sp>
    </p:spTree>
    <p:extLst>
      <p:ext uri="{BB962C8B-B14F-4D97-AF65-F5344CB8AC3E}">
        <p14:creationId xmlns:p14="http://schemas.microsoft.com/office/powerpoint/2010/main" val="204191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D4E706A-5310-4F58-816D-B9663BDF1DF7}" type="datetimeFigureOut">
              <a:rPr lang="en-US" smtClean="0"/>
              <a:t>11/19/2018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3414010-A5E8-40F7-B610-FD89FDCD82F1}" type="slidenum">
              <a:rPr lang="en-US" smtClean="0"/>
              <a:t>‹#›</a:t>
            </a:fld>
            <a:endParaRPr lang="en-US"/>
          </a:p>
        </p:txBody>
      </p:sp>
    </p:spTree>
    <p:extLst>
      <p:ext uri="{BB962C8B-B14F-4D97-AF65-F5344CB8AC3E}">
        <p14:creationId xmlns:p14="http://schemas.microsoft.com/office/powerpoint/2010/main" val="2882011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1</a:t>
            </a:fld>
            <a:endParaRPr lang="en-US"/>
          </a:p>
        </p:txBody>
      </p:sp>
    </p:spTree>
    <p:extLst>
      <p:ext uri="{BB962C8B-B14F-4D97-AF65-F5344CB8AC3E}">
        <p14:creationId xmlns:p14="http://schemas.microsoft.com/office/powerpoint/2010/main" val="391112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2</a:t>
            </a:fld>
            <a:endParaRPr lang="en-US"/>
          </a:p>
        </p:txBody>
      </p:sp>
    </p:spTree>
    <p:extLst>
      <p:ext uri="{BB962C8B-B14F-4D97-AF65-F5344CB8AC3E}">
        <p14:creationId xmlns:p14="http://schemas.microsoft.com/office/powerpoint/2010/main" val="3842938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3</a:t>
            </a:fld>
            <a:endParaRPr lang="en-US"/>
          </a:p>
        </p:txBody>
      </p:sp>
    </p:spTree>
    <p:extLst>
      <p:ext uri="{BB962C8B-B14F-4D97-AF65-F5344CB8AC3E}">
        <p14:creationId xmlns:p14="http://schemas.microsoft.com/office/powerpoint/2010/main" val="2746448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dirty="0" smtClean="0"/>
              <a:t>More</a:t>
            </a:r>
            <a:r>
              <a:rPr lang="en-US" sz="1200" baseline="0" dirty="0" smtClean="0"/>
              <a:t> details on website</a:t>
            </a:r>
            <a:endParaRPr lang="en-US" sz="1000" dirty="0" smtClean="0"/>
          </a:p>
        </p:txBody>
      </p:sp>
      <p:sp>
        <p:nvSpPr>
          <p:cNvPr id="4" name="Slide Number Placeholder 3"/>
          <p:cNvSpPr>
            <a:spLocks noGrp="1"/>
          </p:cNvSpPr>
          <p:nvPr>
            <p:ph type="sldNum" sz="quarter" idx="10"/>
          </p:nvPr>
        </p:nvSpPr>
        <p:spPr/>
        <p:txBody>
          <a:bodyPr/>
          <a:lstStyle/>
          <a:p>
            <a:fld id="{03414010-A5E8-40F7-B610-FD89FDCD82F1}" type="slidenum">
              <a:rPr lang="en-US" smtClean="0"/>
              <a:t>4</a:t>
            </a:fld>
            <a:endParaRPr lang="en-US" dirty="0"/>
          </a:p>
        </p:txBody>
      </p:sp>
    </p:spTree>
    <p:extLst>
      <p:ext uri="{BB962C8B-B14F-4D97-AF65-F5344CB8AC3E}">
        <p14:creationId xmlns:p14="http://schemas.microsoft.com/office/powerpoint/2010/main" val="3454242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Keep in mind that we</a:t>
            </a:r>
            <a:r>
              <a:rPr lang="en-US" baseline="0" dirty="0" smtClean="0"/>
              <a:t> are giving you the raw data to stay current and dynamic. The cleaned up data with numbers are in the Monthly “Cumulative” Report. </a:t>
            </a:r>
          </a:p>
          <a:p>
            <a:pPr marL="171450" indent="-171450">
              <a:buFont typeface="Arial" panose="020B0604020202020204" pitchFamily="34" charset="0"/>
              <a:buChar char="•"/>
            </a:pPr>
            <a:r>
              <a:rPr lang="en-US" baseline="0" dirty="0" smtClean="0"/>
              <a:t>We’ll see if the NEM Medium projects come to fruition. But, small are very likely. </a:t>
            </a:r>
          </a:p>
          <a:p>
            <a:pPr marL="171450" indent="-171450">
              <a:buFont typeface="Arial" panose="020B0604020202020204" pitchFamily="34" charset="0"/>
              <a:buChar char="•"/>
            </a:pPr>
            <a:r>
              <a:rPr lang="en-US" baseline="0" dirty="0" smtClean="0"/>
              <a:t>We haven’t talked much about Large. But, those projects are gaining momentum. IBM for ~4 and 6 MW and two Amazon sites for 5.4 MW.  0.638 MW could roll into 2019. </a:t>
            </a:r>
          </a:p>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5</a:t>
            </a:fld>
            <a:endParaRPr lang="en-US"/>
          </a:p>
        </p:txBody>
      </p:sp>
    </p:spTree>
    <p:extLst>
      <p:ext uri="{BB962C8B-B14F-4D97-AF65-F5344CB8AC3E}">
        <p14:creationId xmlns:p14="http://schemas.microsoft.com/office/powerpoint/2010/main" val="3087318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ChangeArrowheads="1" noTextEdit="1"/>
          </p:cNvSpPr>
          <p:nvPr>
            <p:ph type="sldImg"/>
          </p:nvPr>
        </p:nvSpPr>
        <p:spPr>
          <a:ln/>
        </p:spPr>
      </p:sp>
      <p:sp>
        <p:nvSpPr>
          <p:cNvPr id="819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819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defRPr>
                <a:solidFill>
                  <a:schemeClr val="tx1"/>
                </a:solidFill>
                <a:latin typeface="Arial" charset="0"/>
              </a:defRPr>
            </a:lvl1pPr>
            <a:lvl2pPr marL="742950" indent="-285750" defTabSz="963613">
              <a:defRPr>
                <a:solidFill>
                  <a:schemeClr val="tx1"/>
                </a:solidFill>
                <a:latin typeface="Arial" charset="0"/>
              </a:defRPr>
            </a:lvl2pPr>
            <a:lvl3pPr marL="1143000" indent="-228600" defTabSz="963613">
              <a:defRPr>
                <a:solidFill>
                  <a:schemeClr val="tx1"/>
                </a:solidFill>
                <a:latin typeface="Arial" charset="0"/>
              </a:defRPr>
            </a:lvl3pPr>
            <a:lvl4pPr marL="1600200" indent="-228600" defTabSz="963613">
              <a:defRPr>
                <a:solidFill>
                  <a:schemeClr val="tx1"/>
                </a:solidFill>
                <a:latin typeface="Arial" charset="0"/>
              </a:defRPr>
            </a:lvl4pPr>
            <a:lvl5pPr marL="2057400" indent="-228600" defTabSz="963613">
              <a:defRPr>
                <a:solidFill>
                  <a:schemeClr val="tx1"/>
                </a:solidFill>
                <a:latin typeface="Arial" charset="0"/>
              </a:defRPr>
            </a:lvl5pPr>
            <a:lvl6pPr marL="2514600" indent="-228600" defTabSz="963613" eaLnBrk="0" fontAlgn="base" hangingPunct="0">
              <a:spcBef>
                <a:spcPct val="0"/>
              </a:spcBef>
              <a:spcAft>
                <a:spcPct val="0"/>
              </a:spcAft>
              <a:defRPr>
                <a:solidFill>
                  <a:schemeClr val="tx1"/>
                </a:solidFill>
                <a:latin typeface="Arial" charset="0"/>
              </a:defRPr>
            </a:lvl6pPr>
            <a:lvl7pPr marL="2971800" indent="-228600" defTabSz="963613" eaLnBrk="0" fontAlgn="base" hangingPunct="0">
              <a:spcBef>
                <a:spcPct val="0"/>
              </a:spcBef>
              <a:spcAft>
                <a:spcPct val="0"/>
              </a:spcAft>
              <a:defRPr>
                <a:solidFill>
                  <a:schemeClr val="tx1"/>
                </a:solidFill>
                <a:latin typeface="Arial" charset="0"/>
              </a:defRPr>
            </a:lvl7pPr>
            <a:lvl8pPr marL="3429000" indent="-228600" defTabSz="963613" eaLnBrk="0" fontAlgn="base" hangingPunct="0">
              <a:spcBef>
                <a:spcPct val="0"/>
              </a:spcBef>
              <a:spcAft>
                <a:spcPct val="0"/>
              </a:spcAft>
              <a:defRPr>
                <a:solidFill>
                  <a:schemeClr val="tx1"/>
                </a:solidFill>
                <a:latin typeface="Arial" charset="0"/>
              </a:defRPr>
            </a:lvl8pPr>
            <a:lvl9pPr marL="3886200" indent="-228600" defTabSz="963613" eaLnBrk="0" fontAlgn="base" hangingPunct="0">
              <a:spcBef>
                <a:spcPct val="0"/>
              </a:spcBef>
              <a:spcAft>
                <a:spcPct val="0"/>
              </a:spcAft>
              <a:defRPr>
                <a:solidFill>
                  <a:schemeClr val="tx1"/>
                </a:solidFill>
                <a:latin typeface="Arial" charset="0"/>
              </a:defRPr>
            </a:lvl9pPr>
          </a:lstStyle>
          <a:p>
            <a:fld id="{969B99E0-69C9-420D-961F-A267620FB344}" type="slidenum">
              <a:rPr lang="en-US" altLang="en-US">
                <a:solidFill>
                  <a:prstClr val="black"/>
                </a:solidFill>
              </a:rPr>
              <a:pPr/>
              <a:t>16</a:t>
            </a:fld>
            <a:endParaRPr lang="en-US"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ChangeArrowheads="1" noTextEdit="1"/>
          </p:cNvSpPr>
          <p:nvPr>
            <p:ph type="sldImg"/>
          </p:nvPr>
        </p:nvSpPr>
        <p:spPr>
          <a:ln/>
        </p:spPr>
      </p:sp>
      <p:sp>
        <p:nvSpPr>
          <p:cNvPr id="14339"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4340"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defRPr>
                <a:solidFill>
                  <a:schemeClr val="tx1"/>
                </a:solidFill>
                <a:latin typeface="Arial" charset="0"/>
              </a:defRPr>
            </a:lvl1pPr>
            <a:lvl2pPr marL="742950" indent="-285750" defTabSz="963613">
              <a:defRPr>
                <a:solidFill>
                  <a:schemeClr val="tx1"/>
                </a:solidFill>
                <a:latin typeface="Arial" charset="0"/>
              </a:defRPr>
            </a:lvl2pPr>
            <a:lvl3pPr marL="1143000" indent="-228600" defTabSz="963613">
              <a:defRPr>
                <a:solidFill>
                  <a:schemeClr val="tx1"/>
                </a:solidFill>
                <a:latin typeface="Arial" charset="0"/>
              </a:defRPr>
            </a:lvl3pPr>
            <a:lvl4pPr marL="1600200" indent="-228600" defTabSz="963613">
              <a:defRPr>
                <a:solidFill>
                  <a:schemeClr val="tx1"/>
                </a:solidFill>
                <a:latin typeface="Arial" charset="0"/>
              </a:defRPr>
            </a:lvl4pPr>
            <a:lvl5pPr marL="2057400" indent="-228600" defTabSz="963613">
              <a:defRPr>
                <a:solidFill>
                  <a:schemeClr val="tx1"/>
                </a:solidFill>
                <a:latin typeface="Arial" charset="0"/>
              </a:defRPr>
            </a:lvl5pPr>
            <a:lvl6pPr marL="2514600" indent="-228600" defTabSz="963613" eaLnBrk="0" fontAlgn="base" hangingPunct="0">
              <a:spcBef>
                <a:spcPct val="0"/>
              </a:spcBef>
              <a:spcAft>
                <a:spcPct val="0"/>
              </a:spcAft>
              <a:defRPr>
                <a:solidFill>
                  <a:schemeClr val="tx1"/>
                </a:solidFill>
                <a:latin typeface="Arial" charset="0"/>
              </a:defRPr>
            </a:lvl6pPr>
            <a:lvl7pPr marL="2971800" indent="-228600" defTabSz="963613" eaLnBrk="0" fontAlgn="base" hangingPunct="0">
              <a:spcBef>
                <a:spcPct val="0"/>
              </a:spcBef>
              <a:spcAft>
                <a:spcPct val="0"/>
              </a:spcAft>
              <a:defRPr>
                <a:solidFill>
                  <a:schemeClr val="tx1"/>
                </a:solidFill>
                <a:latin typeface="Arial" charset="0"/>
              </a:defRPr>
            </a:lvl7pPr>
            <a:lvl8pPr marL="3429000" indent="-228600" defTabSz="963613" eaLnBrk="0" fontAlgn="base" hangingPunct="0">
              <a:spcBef>
                <a:spcPct val="0"/>
              </a:spcBef>
              <a:spcAft>
                <a:spcPct val="0"/>
              </a:spcAft>
              <a:defRPr>
                <a:solidFill>
                  <a:schemeClr val="tx1"/>
                </a:solidFill>
                <a:latin typeface="Arial" charset="0"/>
              </a:defRPr>
            </a:lvl8pPr>
            <a:lvl9pPr marL="3886200" indent="-228600" defTabSz="963613" eaLnBrk="0" fontAlgn="base" hangingPunct="0">
              <a:spcBef>
                <a:spcPct val="0"/>
              </a:spcBef>
              <a:spcAft>
                <a:spcPct val="0"/>
              </a:spcAft>
              <a:defRPr>
                <a:solidFill>
                  <a:schemeClr val="tx1"/>
                </a:solidFill>
                <a:latin typeface="Arial" charset="0"/>
              </a:defRPr>
            </a:lvl9pPr>
          </a:lstStyle>
          <a:p>
            <a:fld id="{1E43667C-2346-48A7-86AC-07F655F23F9A}" type="slidenum">
              <a:rPr lang="en-US" altLang="en-US">
                <a:solidFill>
                  <a:prstClr val="black"/>
                </a:solidFill>
              </a:rPr>
              <a:pPr/>
              <a:t>21</a:t>
            </a:fld>
            <a:endParaRPr lang="en-US"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31</a:t>
            </a:fld>
            <a:endParaRPr lang="en-US"/>
          </a:p>
        </p:txBody>
      </p:sp>
    </p:spTree>
    <p:extLst>
      <p:ext uri="{BB962C8B-B14F-4D97-AF65-F5344CB8AC3E}">
        <p14:creationId xmlns:p14="http://schemas.microsoft.com/office/powerpoint/2010/main" val="2769749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32</a:t>
            </a:fld>
            <a:endParaRPr lang="en-US"/>
          </a:p>
        </p:txBody>
      </p:sp>
    </p:spTree>
    <p:extLst>
      <p:ext uri="{BB962C8B-B14F-4D97-AF65-F5344CB8AC3E}">
        <p14:creationId xmlns:p14="http://schemas.microsoft.com/office/powerpoint/2010/main" val="7087613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3.xml"/><Relationship Id="rId1" Type="http://schemas.openxmlformats.org/officeDocument/2006/relationships/tags" Target="../tags/tag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81000" y="2133600"/>
            <a:ext cx="6019800" cy="685800"/>
          </a:xfrm>
        </p:spPr>
        <p:txBody>
          <a:bodyPr anchor="t"/>
          <a:lstStyle>
            <a:lvl1pPr marL="0" indent="0">
              <a:buNone/>
              <a:defRPr sz="4000">
                <a:solidFill>
                  <a:schemeClr val="bg1"/>
                </a:solidFill>
              </a:defRPr>
            </a:lvl1pPr>
          </a:lstStyle>
          <a:p>
            <a:pPr lvl="0"/>
            <a:r>
              <a:rPr lang="en-US" dirty="0" smtClean="0"/>
              <a:t>Today’s presentation</a:t>
            </a:r>
            <a:endParaRPr lang="en-US" dirty="0"/>
          </a:p>
        </p:txBody>
      </p:sp>
      <p:sp>
        <p:nvSpPr>
          <p:cNvPr id="6" name="Text Placeholder 3"/>
          <p:cNvSpPr>
            <a:spLocks noGrp="1"/>
          </p:cNvSpPr>
          <p:nvPr>
            <p:ph type="body" sz="quarter" idx="11" hasCustomPrompt="1"/>
          </p:nvPr>
        </p:nvSpPr>
        <p:spPr>
          <a:xfrm>
            <a:off x="381000" y="3124200"/>
            <a:ext cx="6019800" cy="685800"/>
          </a:xfrm>
        </p:spPr>
        <p:txBody>
          <a:bodyPr anchor="ctr"/>
          <a:lstStyle>
            <a:lvl1pPr marL="0" indent="0">
              <a:buNone/>
              <a:defRPr sz="3200">
                <a:solidFill>
                  <a:schemeClr val="bg1"/>
                </a:solidFill>
              </a:defRPr>
            </a:lvl1pPr>
          </a:lstStyle>
          <a:p>
            <a:pPr lvl="0"/>
            <a:r>
              <a:rPr lang="en-US" dirty="0" smtClean="0"/>
              <a:t>Subtitle</a:t>
            </a:r>
            <a:endParaRPr lang="en-US" dirty="0"/>
          </a:p>
        </p:txBody>
      </p:sp>
      <p:sp>
        <p:nvSpPr>
          <p:cNvPr id="7" name="Text Placeholder 3"/>
          <p:cNvSpPr>
            <a:spLocks noGrp="1"/>
          </p:cNvSpPr>
          <p:nvPr>
            <p:ph type="body" sz="quarter" idx="12" hasCustomPrompt="1"/>
          </p:nvPr>
        </p:nvSpPr>
        <p:spPr>
          <a:xfrm>
            <a:off x="381000" y="4114800"/>
            <a:ext cx="6019800" cy="685800"/>
          </a:xfrm>
        </p:spPr>
        <p:txBody>
          <a:bodyPr anchor="ctr"/>
          <a:lstStyle>
            <a:lvl1pPr marL="0" indent="0">
              <a:buNone/>
              <a:defRPr sz="2000" b="1">
                <a:solidFill>
                  <a:schemeClr val="bg1"/>
                </a:solidFill>
              </a:defRPr>
            </a:lvl1pPr>
          </a:lstStyle>
          <a:p>
            <a:pPr lvl="0"/>
            <a:r>
              <a:rPr lang="en-US" dirty="0" smtClean="0"/>
              <a:t>DATE</a:t>
            </a:r>
            <a:endParaRPr lang="en-US" dirty="0"/>
          </a:p>
        </p:txBody>
      </p:sp>
      <p:sp>
        <p:nvSpPr>
          <p:cNvPr id="5" name="Slide Number Placeholder 5"/>
          <p:cNvSpPr>
            <a:spLocks noGrp="1"/>
          </p:cNvSpPr>
          <p:nvPr>
            <p:ph type="sldNum" sz="quarter" idx="4"/>
          </p:nvPr>
        </p:nvSpPr>
        <p:spPr>
          <a:xfrm>
            <a:off x="304800" y="6248402"/>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61096438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93422"/>
            <a:ext cx="7010400" cy="878179"/>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dirty="0" smtClean="0"/>
              <a:t>Click to edit Master title style</a:t>
            </a:r>
            <a:endParaRPr lang="en-US" dirty="0"/>
          </a:p>
        </p:txBody>
      </p:sp>
      <p:sp>
        <p:nvSpPr>
          <p:cNvPr id="4" name="Text Placeholder 3"/>
          <p:cNvSpPr>
            <a:spLocks noGrp="1"/>
          </p:cNvSpPr>
          <p:nvPr>
            <p:ph type="body" sz="quarter" idx="11" hasCustomPrompt="1"/>
          </p:nvPr>
        </p:nvSpPr>
        <p:spPr>
          <a:xfrm>
            <a:off x="1153633" y="21268"/>
            <a:ext cx="5334000" cy="217967"/>
          </a:xfrm>
        </p:spPr>
        <p:txBody>
          <a:bodyPr anchor="ctr"/>
          <a:lstStyle>
            <a:lvl1pPr marL="0" indent="0" algn="r">
              <a:buNone/>
              <a:defRPr sz="1300" b="1">
                <a:solidFill>
                  <a:schemeClr val="bg1"/>
                </a:solidFill>
              </a:defRPr>
            </a:lvl1pPr>
          </a:lstStyle>
          <a:p>
            <a:pPr lvl="0"/>
            <a:r>
              <a:rPr lang="en-US" dirty="0" smtClean="0"/>
              <a:t>Click to add text</a:t>
            </a:r>
          </a:p>
        </p:txBody>
      </p:sp>
      <p:sp>
        <p:nvSpPr>
          <p:cNvPr id="7" name="Slide Number Placeholder 5"/>
          <p:cNvSpPr>
            <a:spLocks noGrp="1"/>
          </p:cNvSpPr>
          <p:nvPr>
            <p:ph type="sldNum" sz="quarter" idx="4"/>
          </p:nvPr>
        </p:nvSpPr>
        <p:spPr>
          <a:xfrm>
            <a:off x="304800" y="6248402"/>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863529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ext Placeholder 3"/>
          <p:cNvSpPr>
            <a:spLocks noGrp="1"/>
          </p:cNvSpPr>
          <p:nvPr>
            <p:ph type="body" sz="quarter" idx="12" hasCustomPrompt="1"/>
          </p:nvPr>
        </p:nvSpPr>
        <p:spPr>
          <a:xfrm>
            <a:off x="1151965" y="-9535"/>
            <a:ext cx="5334000" cy="217967"/>
          </a:xfrm>
        </p:spPr>
        <p:txBody>
          <a:bodyPr/>
          <a:lstStyle>
            <a:lvl1pPr marL="0" indent="0" algn="r">
              <a:buNone/>
              <a:defRPr sz="1300" b="1">
                <a:solidFill>
                  <a:schemeClr val="bg1"/>
                </a:solidFill>
              </a:defRPr>
            </a:lvl1pPr>
          </a:lstStyle>
          <a:p>
            <a:pPr lvl="0"/>
            <a:r>
              <a:rPr lang="en-US" dirty="0" smtClean="0"/>
              <a:t>Click to add text</a:t>
            </a:r>
          </a:p>
        </p:txBody>
      </p:sp>
      <p:sp>
        <p:nvSpPr>
          <p:cNvPr id="6" name="Slide Number Placeholder 5"/>
          <p:cNvSpPr>
            <a:spLocks noGrp="1"/>
          </p:cNvSpPr>
          <p:nvPr>
            <p:ph type="sldNum" sz="quarter" idx="4"/>
          </p:nvPr>
        </p:nvSpPr>
        <p:spPr>
          <a:xfrm>
            <a:off x="304800" y="6248402"/>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
        <p:nvSpPr>
          <p:cNvPr id="9" name="Rectangle 8"/>
          <p:cNvSpPr/>
          <p:nvPr userDrawn="1"/>
        </p:nvSpPr>
        <p:spPr>
          <a:xfrm>
            <a:off x="0" y="2286000"/>
            <a:ext cx="9144000" cy="2286000"/>
          </a:xfrm>
          <a:prstGeom prst="rect">
            <a:avLst/>
          </a:prstGeom>
          <a:solidFill>
            <a:schemeClr val="accent6">
              <a:lumMod val="40000"/>
              <a:lumOff val="60000"/>
            </a:schemeClr>
          </a:solidFill>
          <a:ln>
            <a:noFill/>
          </a:ln>
          <a:effectLst>
            <a:innerShdw blurRad="381000">
              <a:schemeClr val="tx1">
                <a:lumMod val="75000"/>
                <a:lumOff val="25000"/>
                <a:alpha val="62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itle 1"/>
          <p:cNvSpPr txBox="1">
            <a:spLocks/>
          </p:cNvSpPr>
          <p:nvPr userDrawn="1"/>
        </p:nvSpPr>
        <p:spPr>
          <a:xfrm>
            <a:off x="304800" y="2907030"/>
            <a:ext cx="8534400" cy="1036320"/>
          </a:xfrm>
          <a:prstGeom prst="rect">
            <a:avLst/>
          </a:prstGeom>
          <a:ln>
            <a:noFill/>
          </a:ln>
        </p:spPr>
        <p:txBody>
          <a:bodyPr vert="horz" lIns="91440" tIns="45720" rIns="91440" bIns="45720" rtlCol="0" anchor="ctr" anchorCtr="0">
            <a:noAutofit/>
          </a:bodyPr>
          <a:lstStyle>
            <a:lvl1pPr algn="ctr" defTabSz="914400" rtl="0" eaLnBrk="1" latinLnBrk="0" hangingPunct="1">
              <a:spcBef>
                <a:spcPct val="0"/>
              </a:spcBef>
              <a:buNone/>
              <a:defRPr sz="2800" b="1" kern="1200" cap="none" spc="0" baseline="0">
                <a:solidFill>
                  <a:schemeClr val="tx1">
                    <a:lumMod val="75000"/>
                    <a:lumOff val="25000"/>
                  </a:schemeClr>
                </a:solidFill>
                <a:effectLst/>
                <a:latin typeface="Arial" panose="020B0604020202020204" pitchFamily="34" charset="0"/>
                <a:ea typeface="+mj-ea"/>
                <a:cs typeface="Arial" panose="020B0604020202020204" pitchFamily="34" charset="0"/>
              </a:defRPr>
            </a:lvl1pPr>
          </a:lstStyle>
          <a:p>
            <a:r>
              <a:rPr lang="en-US" smtClean="0"/>
              <a:t>Section / Chapter Slide</a:t>
            </a:r>
            <a:endParaRPr lang="en-US" dirty="0"/>
          </a:p>
        </p:txBody>
      </p:sp>
    </p:spTree>
    <p:extLst>
      <p:ext uri="{BB962C8B-B14F-4D97-AF65-F5344CB8AC3E}">
        <p14:creationId xmlns:p14="http://schemas.microsoft.com/office/powerpoint/2010/main" val="29805545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304800" y="6248402"/>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193048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304800" y="493422"/>
            <a:ext cx="7010400" cy="878179"/>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a:t>Click to edit Master title style</a:t>
            </a:r>
            <a:endParaRPr lang="en-US" dirty="0"/>
          </a:p>
        </p:txBody>
      </p:sp>
      <p:sp>
        <p:nvSpPr>
          <p:cNvPr id="4" name="Text Placeholder 3"/>
          <p:cNvSpPr>
            <a:spLocks noGrp="1"/>
          </p:cNvSpPr>
          <p:nvPr>
            <p:ph type="body" sz="quarter" idx="11" hasCustomPrompt="1"/>
          </p:nvPr>
        </p:nvSpPr>
        <p:spPr>
          <a:xfrm>
            <a:off x="1153633" y="21268"/>
            <a:ext cx="5334000" cy="217967"/>
          </a:xfrm>
        </p:spPr>
        <p:txBody>
          <a:bodyPr anchor="ctr"/>
          <a:lstStyle>
            <a:lvl1pPr marL="0" indent="0" algn="r">
              <a:buNone/>
              <a:defRPr sz="1300" b="1">
                <a:solidFill>
                  <a:schemeClr val="bg1"/>
                </a:solidFill>
              </a:defRPr>
            </a:lvl1pPr>
          </a:lstStyle>
          <a:p>
            <a:pPr lvl="0"/>
            <a:r>
              <a:rPr lang="en-US" dirty="0"/>
              <a:t>Click to add text</a:t>
            </a:r>
          </a:p>
        </p:txBody>
      </p:sp>
      <p:sp>
        <p:nvSpPr>
          <p:cNvPr id="7" name="Slide Number Placeholder 5"/>
          <p:cNvSpPr>
            <a:spLocks noGrp="1"/>
          </p:cNvSpPr>
          <p:nvPr>
            <p:ph type="sldNum" sz="quarter" idx="4"/>
          </p:nvPr>
        </p:nvSpPr>
        <p:spPr>
          <a:xfrm>
            <a:off x="304800" y="6248402"/>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EB776796-BD6D-4F52-A14E-109548D48E57}" type="slidenum">
              <a:rPr lang="en-US" smtClean="0"/>
              <a:t>‹#›</a:t>
            </a:fld>
            <a:endParaRPr lang="en-US"/>
          </a:p>
        </p:txBody>
      </p:sp>
    </p:spTree>
    <p:extLst>
      <p:ext uri="{BB962C8B-B14F-4D97-AF65-F5344CB8AC3E}">
        <p14:creationId xmlns:p14="http://schemas.microsoft.com/office/powerpoint/2010/main" val="73330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7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900"/>
            </a:lvl1pPr>
            <a:lvl2pPr marL="356616" indent="0" algn="ctr">
              <a:buNone/>
              <a:defRPr sz="1600"/>
            </a:lvl2pPr>
            <a:lvl3pPr marL="713232" indent="0" algn="ctr">
              <a:buNone/>
              <a:defRPr sz="1400"/>
            </a:lvl3pPr>
            <a:lvl4pPr marL="1069848" indent="0" algn="ctr">
              <a:buNone/>
              <a:defRPr sz="1200"/>
            </a:lvl4pPr>
            <a:lvl5pPr marL="1426464" indent="0" algn="ctr">
              <a:buNone/>
              <a:defRPr sz="1200"/>
            </a:lvl5pPr>
            <a:lvl6pPr marL="1783080" indent="0" algn="ctr">
              <a:buNone/>
              <a:defRPr sz="1200"/>
            </a:lvl6pPr>
            <a:lvl7pPr marL="2139696" indent="0" algn="ctr">
              <a:buNone/>
              <a:defRPr sz="1200"/>
            </a:lvl7pPr>
            <a:lvl8pPr marL="2496312" indent="0" algn="ctr">
              <a:buNone/>
              <a:defRPr sz="1200"/>
            </a:lvl8pPr>
            <a:lvl9pPr marL="2852928" indent="0" algn="ctr">
              <a:buNone/>
              <a:defRPr sz="1200"/>
            </a:lvl9pPr>
          </a:lstStyle>
          <a:p>
            <a:r>
              <a:rPr lang="en-US"/>
              <a:t>Click to edit Master subtitle style</a:t>
            </a:r>
          </a:p>
        </p:txBody>
      </p:sp>
      <p:sp>
        <p:nvSpPr>
          <p:cNvPr id="4" name="Date Placeholder 3"/>
          <p:cNvSpPr>
            <a:spLocks noGrp="1"/>
          </p:cNvSpPr>
          <p:nvPr>
            <p:ph type="dt" sz="half" idx="10"/>
          </p:nvPr>
        </p:nvSpPr>
        <p:spPr>
          <a:xfrm>
            <a:off x="628650" y="6356353"/>
            <a:ext cx="2057400" cy="365125"/>
          </a:xfrm>
          <a:prstGeom prst="rect">
            <a:avLst/>
          </a:prstGeom>
        </p:spPr>
        <p:txBody>
          <a:bodyPr lIns="71323" tIns="35662" rIns="71323" bIns="35662"/>
          <a:lstStyle/>
          <a:p>
            <a:fld id="{4B0792F3-1F16-4B54-9E59-78E47C29BB04}" type="datetimeFigureOut">
              <a:rPr lang="en-US" smtClean="0"/>
              <a:t>11/19/2018</a:t>
            </a:fld>
            <a:endParaRPr lang="en-US"/>
          </a:p>
        </p:txBody>
      </p:sp>
      <p:sp>
        <p:nvSpPr>
          <p:cNvPr id="5" name="Footer Placeholder 4"/>
          <p:cNvSpPr>
            <a:spLocks noGrp="1"/>
          </p:cNvSpPr>
          <p:nvPr>
            <p:ph type="ftr" sz="quarter" idx="11"/>
          </p:nvPr>
        </p:nvSpPr>
        <p:spPr>
          <a:xfrm>
            <a:off x="3028950" y="6356353"/>
            <a:ext cx="3086100" cy="365125"/>
          </a:xfrm>
          <a:prstGeom prst="rect">
            <a:avLst/>
          </a:prstGeom>
        </p:spPr>
        <p:txBody>
          <a:bodyPr lIns="71323" tIns="35662" rIns="71323" bIns="35662"/>
          <a:lstStyle/>
          <a:p>
            <a:endParaRPr lang="en-US"/>
          </a:p>
        </p:txBody>
      </p:sp>
      <p:sp>
        <p:nvSpPr>
          <p:cNvPr id="6" name="Slide Number Placeholder 5"/>
          <p:cNvSpPr>
            <a:spLocks noGrp="1"/>
          </p:cNvSpPr>
          <p:nvPr>
            <p:ph type="sldNum" sz="quarter" idx="12"/>
          </p:nvPr>
        </p:nvSpPr>
        <p:spPr/>
        <p:txBody>
          <a:bodyPr/>
          <a:lstStyle/>
          <a:p>
            <a:fld id="{250A78D0-3CBD-4F56-8B5F-3C609D5DE80C}" type="slidenum">
              <a:rPr lang="en-US" smtClean="0"/>
              <a:t>‹#›</a:t>
            </a:fld>
            <a:endParaRPr lang="en-US"/>
          </a:p>
        </p:txBody>
      </p:sp>
    </p:spTree>
    <p:extLst>
      <p:ext uri="{BB962C8B-B14F-4D97-AF65-F5344CB8AC3E}">
        <p14:creationId xmlns:p14="http://schemas.microsoft.com/office/powerpoint/2010/main" val="1536044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3"/>
            <a:ext cx="2057400" cy="365125"/>
          </a:xfrm>
          <a:prstGeom prst="rect">
            <a:avLst/>
          </a:prstGeom>
        </p:spPr>
        <p:txBody>
          <a:bodyPr lIns="71323" tIns="35662" rIns="71323" bIns="35662"/>
          <a:lstStyle/>
          <a:p>
            <a:fld id="{4B0792F3-1F16-4B54-9E59-78E47C29BB04}" type="datetimeFigureOut">
              <a:rPr lang="en-US" smtClean="0"/>
              <a:t>11/19/2018</a:t>
            </a:fld>
            <a:endParaRPr lang="en-US"/>
          </a:p>
        </p:txBody>
      </p:sp>
      <p:sp>
        <p:nvSpPr>
          <p:cNvPr id="3" name="Footer Placeholder 2"/>
          <p:cNvSpPr>
            <a:spLocks noGrp="1"/>
          </p:cNvSpPr>
          <p:nvPr>
            <p:ph type="ftr" sz="quarter" idx="11"/>
          </p:nvPr>
        </p:nvSpPr>
        <p:spPr>
          <a:xfrm>
            <a:off x="3028950" y="6356353"/>
            <a:ext cx="3086100" cy="365125"/>
          </a:xfrm>
          <a:prstGeom prst="rect">
            <a:avLst/>
          </a:prstGeom>
        </p:spPr>
        <p:txBody>
          <a:bodyPr lIns="71323" tIns="35662" rIns="71323" bIns="35662"/>
          <a:lstStyle/>
          <a:p>
            <a:endParaRPr lang="en-US"/>
          </a:p>
        </p:txBody>
      </p:sp>
      <p:sp>
        <p:nvSpPr>
          <p:cNvPr id="4" name="Slide Number Placeholder 3"/>
          <p:cNvSpPr>
            <a:spLocks noGrp="1"/>
          </p:cNvSpPr>
          <p:nvPr>
            <p:ph type="sldNum" sz="quarter" idx="12"/>
          </p:nvPr>
        </p:nvSpPr>
        <p:spPr/>
        <p:txBody>
          <a:bodyPr/>
          <a:lstStyle/>
          <a:p>
            <a:fld id="{250A78D0-3CBD-4F56-8B5F-3C609D5DE80C}" type="slidenum">
              <a:rPr lang="en-US" smtClean="0"/>
              <a:t>‹#›</a:t>
            </a:fld>
            <a:endParaRPr lang="en-US"/>
          </a:p>
        </p:txBody>
      </p:sp>
    </p:spTree>
    <p:extLst>
      <p:ext uri="{BB962C8B-B14F-4D97-AF65-F5344CB8AC3E}">
        <p14:creationId xmlns:p14="http://schemas.microsoft.com/office/powerpoint/2010/main" val="3073642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6486" y="2786064"/>
            <a:ext cx="8251031" cy="1626319"/>
          </a:xfrm>
          <a:prstGeom prst="rect">
            <a:avLst/>
          </a:prstGeom>
        </p:spPr>
        <p:txBody>
          <a:body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603299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93422"/>
            <a:ext cx="7010400" cy="878179"/>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dirty="0" smtClean="0"/>
              <a:t>Click to edit Master title style</a:t>
            </a:r>
            <a:endParaRPr lang="en-US" dirty="0"/>
          </a:p>
        </p:txBody>
      </p:sp>
      <p:sp>
        <p:nvSpPr>
          <p:cNvPr id="4" name="Text Placeholder 3"/>
          <p:cNvSpPr>
            <a:spLocks noGrp="1"/>
          </p:cNvSpPr>
          <p:nvPr>
            <p:ph type="body" sz="quarter" idx="11" hasCustomPrompt="1"/>
          </p:nvPr>
        </p:nvSpPr>
        <p:spPr>
          <a:xfrm>
            <a:off x="1153633" y="21267"/>
            <a:ext cx="5334000" cy="217967"/>
          </a:xfrm>
        </p:spPr>
        <p:txBody>
          <a:bodyPr anchor="ctr"/>
          <a:lstStyle>
            <a:lvl1pPr marL="0" indent="0" algn="r">
              <a:buNone/>
              <a:defRPr sz="1300" b="1">
                <a:solidFill>
                  <a:schemeClr val="bg1"/>
                </a:solidFill>
              </a:defRPr>
            </a:lvl1pPr>
          </a:lstStyle>
          <a:p>
            <a:pPr lvl="0"/>
            <a:r>
              <a:rPr lang="en-US" dirty="0" smtClean="0"/>
              <a:t>Click to add text</a:t>
            </a:r>
          </a:p>
        </p:txBody>
      </p:sp>
      <p:sp>
        <p:nvSpPr>
          <p:cNvPr id="7" name="Slide Number Placeholder 5"/>
          <p:cNvSpPr>
            <a:spLocks noGrp="1"/>
          </p:cNvSpPr>
          <p:nvPr>
            <p:ph type="sldNum" sz="quarter" idx="4"/>
          </p:nvPr>
        </p:nvSpPr>
        <p:spPr>
          <a:xfrm>
            <a:off x="304800" y="6248401"/>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6864035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81000" y="2133600"/>
            <a:ext cx="6019800" cy="685800"/>
          </a:xfrm>
        </p:spPr>
        <p:txBody>
          <a:bodyPr anchor="t"/>
          <a:lstStyle>
            <a:lvl1pPr marL="0" indent="0">
              <a:buNone/>
              <a:defRPr sz="4000">
                <a:solidFill>
                  <a:schemeClr val="bg1"/>
                </a:solidFill>
              </a:defRPr>
            </a:lvl1pPr>
          </a:lstStyle>
          <a:p>
            <a:pPr lvl="0"/>
            <a:r>
              <a:rPr lang="en-US" dirty="0" smtClean="0"/>
              <a:t>Today’s presentation</a:t>
            </a:r>
            <a:endParaRPr lang="en-US" dirty="0"/>
          </a:p>
        </p:txBody>
      </p:sp>
      <p:sp>
        <p:nvSpPr>
          <p:cNvPr id="6" name="Text Placeholder 3"/>
          <p:cNvSpPr>
            <a:spLocks noGrp="1"/>
          </p:cNvSpPr>
          <p:nvPr>
            <p:ph type="body" sz="quarter" idx="11" hasCustomPrompt="1"/>
          </p:nvPr>
        </p:nvSpPr>
        <p:spPr>
          <a:xfrm>
            <a:off x="381000" y="3124200"/>
            <a:ext cx="6019800" cy="685800"/>
          </a:xfrm>
        </p:spPr>
        <p:txBody>
          <a:bodyPr anchor="ctr"/>
          <a:lstStyle>
            <a:lvl1pPr marL="0" indent="0">
              <a:buNone/>
              <a:defRPr sz="3200">
                <a:solidFill>
                  <a:schemeClr val="bg1"/>
                </a:solidFill>
              </a:defRPr>
            </a:lvl1pPr>
          </a:lstStyle>
          <a:p>
            <a:pPr lvl="0"/>
            <a:r>
              <a:rPr lang="en-US" dirty="0" smtClean="0"/>
              <a:t>Subtitle</a:t>
            </a:r>
            <a:endParaRPr lang="en-US" dirty="0"/>
          </a:p>
        </p:txBody>
      </p:sp>
      <p:sp>
        <p:nvSpPr>
          <p:cNvPr id="7" name="Text Placeholder 3"/>
          <p:cNvSpPr>
            <a:spLocks noGrp="1"/>
          </p:cNvSpPr>
          <p:nvPr>
            <p:ph type="body" sz="quarter" idx="12" hasCustomPrompt="1"/>
          </p:nvPr>
        </p:nvSpPr>
        <p:spPr>
          <a:xfrm>
            <a:off x="381000" y="4114800"/>
            <a:ext cx="6019800" cy="685800"/>
          </a:xfrm>
        </p:spPr>
        <p:txBody>
          <a:bodyPr anchor="ctr"/>
          <a:lstStyle>
            <a:lvl1pPr marL="0" indent="0">
              <a:buNone/>
              <a:defRPr sz="2000" b="1">
                <a:solidFill>
                  <a:schemeClr val="bg1"/>
                </a:solidFill>
              </a:defRPr>
            </a:lvl1pPr>
          </a:lstStyle>
          <a:p>
            <a:pPr lvl="0"/>
            <a:r>
              <a:rPr lang="en-US" dirty="0" smtClean="0"/>
              <a:t>DATE</a:t>
            </a:r>
            <a:endParaRPr lang="en-US" dirty="0"/>
          </a:p>
        </p:txBody>
      </p:sp>
      <p:sp>
        <p:nvSpPr>
          <p:cNvPr id="5" name="Slide Number Placeholder 5"/>
          <p:cNvSpPr>
            <a:spLocks noGrp="1"/>
          </p:cNvSpPr>
          <p:nvPr>
            <p:ph type="sldNum" sz="quarter" idx="4"/>
          </p:nvPr>
        </p:nvSpPr>
        <p:spPr>
          <a:xfrm>
            <a:off x="304800" y="6248402"/>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61096438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93422"/>
            <a:ext cx="7010400" cy="878179"/>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dirty="0" smtClean="0"/>
              <a:t>Click to edit Master title style</a:t>
            </a:r>
            <a:endParaRPr lang="en-US" dirty="0"/>
          </a:p>
        </p:txBody>
      </p:sp>
      <p:sp>
        <p:nvSpPr>
          <p:cNvPr id="4" name="Text Placeholder 3"/>
          <p:cNvSpPr>
            <a:spLocks noGrp="1"/>
          </p:cNvSpPr>
          <p:nvPr>
            <p:ph type="body" sz="quarter" idx="11" hasCustomPrompt="1"/>
          </p:nvPr>
        </p:nvSpPr>
        <p:spPr>
          <a:xfrm>
            <a:off x="1153633" y="21268"/>
            <a:ext cx="5334000" cy="217967"/>
          </a:xfrm>
        </p:spPr>
        <p:txBody>
          <a:bodyPr anchor="ctr"/>
          <a:lstStyle>
            <a:lvl1pPr marL="0" indent="0" algn="r">
              <a:buNone/>
              <a:defRPr sz="1300" b="1">
                <a:solidFill>
                  <a:schemeClr val="bg1"/>
                </a:solidFill>
              </a:defRPr>
            </a:lvl1pPr>
          </a:lstStyle>
          <a:p>
            <a:pPr lvl="0"/>
            <a:r>
              <a:rPr lang="en-US" dirty="0" smtClean="0"/>
              <a:t>Click to add text</a:t>
            </a:r>
          </a:p>
        </p:txBody>
      </p:sp>
      <p:sp>
        <p:nvSpPr>
          <p:cNvPr id="7" name="Slide Number Placeholder 5"/>
          <p:cNvSpPr>
            <a:spLocks noGrp="1"/>
          </p:cNvSpPr>
          <p:nvPr>
            <p:ph type="sldNum" sz="quarter" idx="4"/>
          </p:nvPr>
        </p:nvSpPr>
        <p:spPr>
          <a:xfrm>
            <a:off x="304800" y="6248402"/>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8635291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ext Placeholder 3"/>
          <p:cNvSpPr>
            <a:spLocks noGrp="1"/>
          </p:cNvSpPr>
          <p:nvPr>
            <p:ph type="body" sz="quarter" idx="12" hasCustomPrompt="1"/>
          </p:nvPr>
        </p:nvSpPr>
        <p:spPr>
          <a:xfrm>
            <a:off x="1151965" y="-9535"/>
            <a:ext cx="5334000" cy="217967"/>
          </a:xfrm>
        </p:spPr>
        <p:txBody>
          <a:bodyPr/>
          <a:lstStyle>
            <a:lvl1pPr marL="0" indent="0" algn="r">
              <a:buNone/>
              <a:defRPr sz="1300" b="1">
                <a:solidFill>
                  <a:schemeClr val="bg1"/>
                </a:solidFill>
              </a:defRPr>
            </a:lvl1pPr>
          </a:lstStyle>
          <a:p>
            <a:pPr lvl="0"/>
            <a:r>
              <a:rPr lang="en-US" dirty="0" smtClean="0"/>
              <a:t>Click to add text</a:t>
            </a:r>
          </a:p>
        </p:txBody>
      </p:sp>
      <p:sp>
        <p:nvSpPr>
          <p:cNvPr id="6" name="Slide Number Placeholder 5"/>
          <p:cNvSpPr>
            <a:spLocks noGrp="1"/>
          </p:cNvSpPr>
          <p:nvPr>
            <p:ph type="sldNum" sz="quarter" idx="4"/>
          </p:nvPr>
        </p:nvSpPr>
        <p:spPr>
          <a:xfrm>
            <a:off x="304800" y="6248402"/>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
        <p:nvSpPr>
          <p:cNvPr id="9" name="Rectangle 8"/>
          <p:cNvSpPr/>
          <p:nvPr userDrawn="1"/>
        </p:nvSpPr>
        <p:spPr>
          <a:xfrm>
            <a:off x="0" y="2286000"/>
            <a:ext cx="9144000" cy="2286000"/>
          </a:xfrm>
          <a:prstGeom prst="rect">
            <a:avLst/>
          </a:prstGeom>
          <a:solidFill>
            <a:schemeClr val="accent6">
              <a:lumMod val="40000"/>
              <a:lumOff val="60000"/>
            </a:schemeClr>
          </a:solidFill>
          <a:ln>
            <a:noFill/>
          </a:ln>
          <a:effectLst>
            <a:innerShdw blurRad="381000">
              <a:schemeClr val="tx1">
                <a:lumMod val="75000"/>
                <a:lumOff val="25000"/>
                <a:alpha val="62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itle 1"/>
          <p:cNvSpPr txBox="1">
            <a:spLocks/>
          </p:cNvSpPr>
          <p:nvPr userDrawn="1"/>
        </p:nvSpPr>
        <p:spPr>
          <a:xfrm>
            <a:off x="304800" y="2907030"/>
            <a:ext cx="8534400" cy="1036320"/>
          </a:xfrm>
          <a:prstGeom prst="rect">
            <a:avLst/>
          </a:prstGeom>
          <a:ln>
            <a:noFill/>
          </a:ln>
        </p:spPr>
        <p:txBody>
          <a:bodyPr vert="horz" lIns="91440" tIns="45720" rIns="91440" bIns="45720" rtlCol="0" anchor="ctr" anchorCtr="0">
            <a:noAutofit/>
          </a:bodyPr>
          <a:lstStyle>
            <a:lvl1pPr algn="ctr" defTabSz="914400" rtl="0" eaLnBrk="1" latinLnBrk="0" hangingPunct="1">
              <a:spcBef>
                <a:spcPct val="0"/>
              </a:spcBef>
              <a:buNone/>
              <a:defRPr sz="2800" b="1" kern="1200" cap="none" spc="0" baseline="0">
                <a:solidFill>
                  <a:schemeClr val="tx1">
                    <a:lumMod val="75000"/>
                    <a:lumOff val="25000"/>
                  </a:schemeClr>
                </a:solidFill>
                <a:effectLst/>
                <a:latin typeface="Arial" panose="020B0604020202020204" pitchFamily="34" charset="0"/>
                <a:ea typeface="+mj-ea"/>
                <a:cs typeface="Arial" panose="020B0604020202020204" pitchFamily="34" charset="0"/>
              </a:defRPr>
            </a:lvl1pPr>
          </a:lstStyle>
          <a:p>
            <a:r>
              <a:rPr lang="en-US" smtClean="0"/>
              <a:t>Section / Chapter Slide</a:t>
            </a:r>
            <a:endParaRPr lang="en-US" dirty="0"/>
          </a:p>
        </p:txBody>
      </p:sp>
    </p:spTree>
    <p:extLst>
      <p:ext uri="{BB962C8B-B14F-4D97-AF65-F5344CB8AC3E}">
        <p14:creationId xmlns:p14="http://schemas.microsoft.com/office/powerpoint/2010/main" val="29805545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304800" y="6248402"/>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1930488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rgbClr val="D81E05"/>
              </a:buClr>
              <a:buFont typeface="Arial" panose="020B0604020202020204" pitchFamily="34" charset="0"/>
              <a:buChar char="•"/>
              <a:defRPr>
                <a:solidFill>
                  <a:schemeClr val="tx1">
                    <a:lumMod val="75000"/>
                    <a:lumOff val="25000"/>
                  </a:schemeClr>
                </a:solidFill>
              </a:defRPr>
            </a:lvl1pPr>
            <a:lvl2pPr>
              <a:buClr>
                <a:srgbClr val="D81E05"/>
              </a:buClr>
              <a:defRPr>
                <a:solidFill>
                  <a:schemeClr val="tx1">
                    <a:lumMod val="75000"/>
                    <a:lumOff val="25000"/>
                  </a:schemeClr>
                </a:solidFill>
              </a:defRPr>
            </a:lvl2pPr>
            <a:lvl3pPr marL="1084263" indent="-169863">
              <a:buClr>
                <a:srgbClr val="D81E05"/>
              </a:buClr>
              <a:defRPr>
                <a:solidFill>
                  <a:schemeClr val="tx1">
                    <a:lumMod val="75000"/>
                    <a:lumOff val="25000"/>
                  </a:schemeClr>
                </a:solidFill>
              </a:defRPr>
            </a:lvl3pPr>
            <a:lvl4pPr marL="1541463" indent="-169863">
              <a:buClr>
                <a:srgbClr val="D81E05"/>
              </a:buClr>
              <a:defRPr>
                <a:solidFill>
                  <a:schemeClr val="tx1">
                    <a:lumMod val="75000"/>
                    <a:lumOff val="25000"/>
                  </a:schemeClr>
                </a:solidFill>
              </a:defRPr>
            </a:lvl4pPr>
            <a:lvl5pPr marL="1998663" indent="-169863">
              <a:buClr>
                <a:srgbClr val="D81E05"/>
              </a:buCl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304800" y="417222"/>
            <a:ext cx="8534400" cy="878179"/>
          </a:xfrm>
          <a:prstGeom prst="rect">
            <a:avLst/>
          </a:prstGeom>
        </p:spPr>
        <p:txBody>
          <a:bodyPr vert="horz" lIns="91440" tIns="45720" rIns="91440" bIns="45720" rtlCol="0" anchor="ctr">
            <a:noAutofit/>
          </a:bodyPr>
          <a:lstStyle>
            <a:lvl1pPr>
              <a:defRPr sz="3200" b="0" cap="none" baseline="0">
                <a:solidFill>
                  <a:srgbClr val="D81E05"/>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304800" y="6248402"/>
            <a:ext cx="2133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EB776796-BD6D-4F52-A14E-109548D48E57}" type="slidenum">
              <a:rPr lang="en-US" smtClean="0"/>
              <a:t>‹#›</a:t>
            </a:fld>
            <a:endParaRPr lang="en-US"/>
          </a:p>
        </p:txBody>
      </p:sp>
      <p:sp>
        <p:nvSpPr>
          <p:cNvPr id="4" name="Text Placeholder 3"/>
          <p:cNvSpPr>
            <a:spLocks noGrp="1"/>
          </p:cNvSpPr>
          <p:nvPr>
            <p:ph type="body" sz="quarter" idx="11" hasCustomPrompt="1"/>
          </p:nvPr>
        </p:nvSpPr>
        <p:spPr>
          <a:xfrm>
            <a:off x="1153633" y="21268"/>
            <a:ext cx="5334000" cy="217967"/>
          </a:xfrm>
        </p:spPr>
        <p:txBody>
          <a:bodyPr anchor="ctr"/>
          <a:lstStyle>
            <a:lvl1pPr marL="0" indent="0" algn="r">
              <a:buNone/>
              <a:defRPr sz="1300" b="1">
                <a:solidFill>
                  <a:schemeClr val="bg1"/>
                </a:solidFill>
              </a:defRPr>
            </a:lvl1pPr>
          </a:lstStyle>
          <a:p>
            <a:pPr lvl="0"/>
            <a:r>
              <a:rPr lang="en-US" dirty="0"/>
              <a:t>Click to add text</a:t>
            </a:r>
          </a:p>
        </p:txBody>
      </p:sp>
    </p:spTree>
    <p:extLst>
      <p:ext uri="{BB962C8B-B14F-4D97-AF65-F5344CB8AC3E}">
        <p14:creationId xmlns:p14="http://schemas.microsoft.com/office/powerpoint/2010/main" val="28397632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304800" y="493422"/>
            <a:ext cx="7010400" cy="878179"/>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a:t>Click to edit Master title style</a:t>
            </a:r>
            <a:endParaRPr lang="en-US" dirty="0"/>
          </a:p>
        </p:txBody>
      </p:sp>
      <p:sp>
        <p:nvSpPr>
          <p:cNvPr id="4" name="Text Placeholder 3"/>
          <p:cNvSpPr>
            <a:spLocks noGrp="1"/>
          </p:cNvSpPr>
          <p:nvPr>
            <p:ph type="body" sz="quarter" idx="11" hasCustomPrompt="1"/>
          </p:nvPr>
        </p:nvSpPr>
        <p:spPr>
          <a:xfrm>
            <a:off x="1153633" y="21268"/>
            <a:ext cx="5334000" cy="217967"/>
          </a:xfrm>
        </p:spPr>
        <p:txBody>
          <a:bodyPr anchor="ctr"/>
          <a:lstStyle>
            <a:lvl1pPr marL="0" indent="0" algn="r">
              <a:buNone/>
              <a:defRPr sz="1300" b="1">
                <a:solidFill>
                  <a:schemeClr val="bg1"/>
                </a:solidFill>
              </a:defRPr>
            </a:lvl1pPr>
          </a:lstStyle>
          <a:p>
            <a:pPr lvl="0"/>
            <a:r>
              <a:rPr lang="en-US" dirty="0"/>
              <a:t>Click to add text</a:t>
            </a:r>
          </a:p>
        </p:txBody>
      </p:sp>
      <p:sp>
        <p:nvSpPr>
          <p:cNvPr id="7" name="Slide Number Placeholder 5"/>
          <p:cNvSpPr>
            <a:spLocks noGrp="1"/>
          </p:cNvSpPr>
          <p:nvPr>
            <p:ph type="sldNum" sz="quarter" idx="4"/>
          </p:nvPr>
        </p:nvSpPr>
        <p:spPr>
          <a:xfrm>
            <a:off x="304800" y="6248402"/>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EB776796-BD6D-4F52-A14E-109548D48E57}" type="slidenum">
              <a:rPr lang="en-US" smtClean="0"/>
              <a:t>‹#›</a:t>
            </a:fld>
            <a:endParaRPr lang="en-US"/>
          </a:p>
        </p:txBody>
      </p:sp>
    </p:spTree>
    <p:extLst>
      <p:ext uri="{BB962C8B-B14F-4D97-AF65-F5344CB8AC3E}">
        <p14:creationId xmlns:p14="http://schemas.microsoft.com/office/powerpoint/2010/main" val="733301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93422"/>
            <a:ext cx="7010400" cy="878179"/>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dirty="0" smtClean="0"/>
              <a:t>Click to edit Master title style</a:t>
            </a:r>
            <a:endParaRPr lang="en-US" dirty="0"/>
          </a:p>
        </p:txBody>
      </p:sp>
      <p:sp>
        <p:nvSpPr>
          <p:cNvPr id="4" name="Text Placeholder 3"/>
          <p:cNvSpPr>
            <a:spLocks noGrp="1"/>
          </p:cNvSpPr>
          <p:nvPr>
            <p:ph type="body" sz="quarter" idx="11" hasCustomPrompt="1"/>
          </p:nvPr>
        </p:nvSpPr>
        <p:spPr>
          <a:xfrm>
            <a:off x="1153633" y="21267"/>
            <a:ext cx="5334000" cy="217967"/>
          </a:xfrm>
        </p:spPr>
        <p:txBody>
          <a:bodyPr anchor="ctr"/>
          <a:lstStyle>
            <a:lvl1pPr marL="0" indent="0" algn="r">
              <a:buNone/>
              <a:defRPr sz="1300" b="1">
                <a:solidFill>
                  <a:schemeClr val="bg1"/>
                </a:solidFill>
              </a:defRPr>
            </a:lvl1pPr>
          </a:lstStyle>
          <a:p>
            <a:pPr lvl="0"/>
            <a:r>
              <a:rPr lang="en-US" dirty="0" smtClean="0"/>
              <a:t>Click to add text</a:t>
            </a:r>
          </a:p>
        </p:txBody>
      </p:sp>
      <p:sp>
        <p:nvSpPr>
          <p:cNvPr id="7" name="Slide Number Placeholder 5"/>
          <p:cNvSpPr>
            <a:spLocks noGrp="1"/>
          </p:cNvSpPr>
          <p:nvPr>
            <p:ph type="sldNum" sz="quarter" idx="4"/>
          </p:nvPr>
        </p:nvSpPr>
        <p:spPr>
          <a:xfrm>
            <a:off x="304800" y="6248401"/>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68640356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06457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tx2"/>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Slide Number Placeholder 5"/>
          <p:cNvSpPr>
            <a:spLocks noGrp="1"/>
          </p:cNvSpPr>
          <p:nvPr>
            <p:ph type="sldNum" sz="quarter" idx="10"/>
          </p:nvPr>
        </p:nvSpPr>
        <p:spPr/>
        <p:txBody>
          <a:bodyPr/>
          <a:lstStyle>
            <a:lvl1pPr>
              <a:defRPr/>
            </a:lvl1pPr>
          </a:lstStyle>
          <a:p>
            <a:r>
              <a:rPr lang="en-US" altLang="en-US"/>
              <a:t>Page </a:t>
            </a:r>
            <a:fld id="{9387FCBD-62A6-4D57-BC0A-C1DB313A6D56}" type="slidenum">
              <a:rPr lang="en-US" altLang="en-US"/>
              <a:pPr/>
              <a:t>‹#›</a:t>
            </a:fld>
            <a:endParaRPr lang="en-US" altLang="en-US"/>
          </a:p>
        </p:txBody>
      </p:sp>
    </p:spTree>
    <p:extLst>
      <p:ext uri="{BB962C8B-B14F-4D97-AF65-F5344CB8AC3E}">
        <p14:creationId xmlns:p14="http://schemas.microsoft.com/office/powerpoint/2010/main" val="22140518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o not remove" hidden="1">
            <a:extLst>
              <a:ext uri="{FF2B5EF4-FFF2-40B4-BE49-F238E27FC236}">
                <a16:creationId xmlns:a16="http://schemas.microsoft.com/office/drawing/2014/main" xmlns="" id="{23E89CE4-D765-437F-8986-345374A53C70}"/>
              </a:ext>
            </a:extLst>
          </p:cNvPr>
          <p:cNvSpPr/>
          <p:nvPr userDrawn="1">
            <p:custDataLst>
              <p:tags r:id="rId1"/>
            </p:custDataLst>
          </p:nvPr>
        </p:nvSpPr>
        <p:spPr>
          <a:xfrm>
            <a:off x="0" y="0"/>
            <a:ext cx="12700" cy="12700"/>
          </a:xfrm>
          <a:prstGeom prst="octagon">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Title 1"/>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xmlns="" id="{5EE9675D-702F-42E4-8D72-014775C3EB22}"/>
              </a:ext>
            </a:extLst>
          </p:cNvPr>
          <p:cNvSpPr>
            <a:spLocks noGrp="1"/>
          </p:cNvSpPr>
          <p:nvPr>
            <p:ph type="sldNum" sz="quarter" idx="10"/>
          </p:nvPr>
        </p:nvSpPr>
        <p:spPr/>
        <p:txBody>
          <a:bodyPr/>
          <a:lstStyle>
            <a:lvl1pPr>
              <a:defRPr/>
            </a:lvl1pPr>
          </a:lstStyle>
          <a:p>
            <a:r>
              <a:rPr lang="en-US" altLang="en-US"/>
              <a:t>Page </a:t>
            </a:r>
            <a:fld id="{99DCFDA1-A159-44E1-B214-EED982E89D93}" type="slidenum">
              <a:rPr lang="en-US" altLang="en-US"/>
              <a:pPr/>
              <a:t>‹#›</a:t>
            </a:fld>
            <a:endParaRPr lang="en-US" altLang="en-US"/>
          </a:p>
        </p:txBody>
      </p:sp>
    </p:spTree>
    <p:extLst>
      <p:ext uri="{BB962C8B-B14F-4D97-AF65-F5344CB8AC3E}">
        <p14:creationId xmlns:p14="http://schemas.microsoft.com/office/powerpoint/2010/main" val="30649833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r>
              <a:rPr lang="en-US" altLang="en-US"/>
              <a:t>Page </a:t>
            </a:r>
            <a:fld id="{A15FE6C8-A2AB-48EE-B64E-772153C98456}" type="slidenum">
              <a:rPr lang="en-US" altLang="en-US"/>
              <a:pPr/>
              <a:t>‹#›</a:t>
            </a:fld>
            <a:endParaRPr lang="en-US" altLang="en-US"/>
          </a:p>
        </p:txBody>
      </p:sp>
    </p:spTree>
    <p:extLst>
      <p:ext uri="{BB962C8B-B14F-4D97-AF65-F5344CB8AC3E}">
        <p14:creationId xmlns:p14="http://schemas.microsoft.com/office/powerpoint/2010/main" val="21792266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r>
              <a:rPr lang="en-US" altLang="en-US"/>
              <a:t>Page </a:t>
            </a:r>
            <a:fld id="{C2DF2602-5C09-4027-AB80-3EDD8F75EAF1}" type="slidenum">
              <a:rPr lang="en-US" altLang="en-US"/>
              <a:pPr/>
              <a:t>‹#›</a:t>
            </a:fld>
            <a:endParaRPr lang="en-US" altLang="en-US"/>
          </a:p>
        </p:txBody>
      </p:sp>
    </p:spTree>
    <p:extLst>
      <p:ext uri="{BB962C8B-B14F-4D97-AF65-F5344CB8AC3E}">
        <p14:creationId xmlns:p14="http://schemas.microsoft.com/office/powerpoint/2010/main" val="4001109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r>
              <a:rPr lang="en-US" altLang="en-US"/>
              <a:t>Page </a:t>
            </a:r>
            <a:fld id="{CAD4A683-DDD5-4D2F-B4C5-FDED0E5C52C4}" type="slidenum">
              <a:rPr lang="en-US" altLang="en-US"/>
              <a:pPr/>
              <a:t>‹#›</a:t>
            </a:fld>
            <a:endParaRPr lang="en-US" altLang="en-US"/>
          </a:p>
        </p:txBody>
      </p:sp>
    </p:spTree>
    <p:extLst>
      <p:ext uri="{BB962C8B-B14F-4D97-AF65-F5344CB8AC3E}">
        <p14:creationId xmlns:p14="http://schemas.microsoft.com/office/powerpoint/2010/main" val="26511832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r>
              <a:rPr lang="en-US" altLang="en-US"/>
              <a:t>Page </a:t>
            </a:r>
            <a:fld id="{4C3B3D99-18F6-4D6E-9967-BDE00F851EB6}" type="slidenum">
              <a:rPr lang="en-US" altLang="en-US"/>
              <a:pPr/>
              <a:t>‹#›</a:t>
            </a:fld>
            <a:endParaRPr lang="en-US" altLang="en-US"/>
          </a:p>
        </p:txBody>
      </p:sp>
    </p:spTree>
    <p:extLst>
      <p:ext uri="{BB962C8B-B14F-4D97-AF65-F5344CB8AC3E}">
        <p14:creationId xmlns:p14="http://schemas.microsoft.com/office/powerpoint/2010/main" val="1951387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r>
              <a:rPr lang="en-US" altLang="en-US"/>
              <a:t>Page </a:t>
            </a:r>
            <a:fld id="{3E0A5619-A1E4-4BF1-A5A1-07E1DD6E38ED}" type="slidenum">
              <a:rPr lang="en-US" altLang="en-US"/>
              <a:pPr/>
              <a:t>‹#›</a:t>
            </a:fld>
            <a:endParaRPr lang="en-US" altLang="en-US"/>
          </a:p>
        </p:txBody>
      </p:sp>
    </p:spTree>
    <p:extLst>
      <p:ext uri="{BB962C8B-B14F-4D97-AF65-F5344CB8AC3E}">
        <p14:creationId xmlns:p14="http://schemas.microsoft.com/office/powerpoint/2010/main" val="26604549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r>
              <a:rPr lang="en-US" altLang="en-US"/>
              <a:t>Page </a:t>
            </a:r>
            <a:fld id="{92975BD7-954E-4855-B52A-1093042C7DFE}" type="slidenum">
              <a:rPr lang="en-US" altLang="en-US"/>
              <a:pPr/>
              <a:t>‹#›</a:t>
            </a:fld>
            <a:endParaRPr lang="en-US" altLang="en-US"/>
          </a:p>
        </p:txBody>
      </p:sp>
    </p:spTree>
    <p:extLst>
      <p:ext uri="{BB962C8B-B14F-4D97-AF65-F5344CB8AC3E}">
        <p14:creationId xmlns:p14="http://schemas.microsoft.com/office/powerpoint/2010/main" val="32791940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r>
              <a:rPr lang="en-US" altLang="en-US"/>
              <a:t>Page </a:t>
            </a:r>
            <a:fld id="{B0D91ED7-7D82-4904-8968-97AE00503206}" type="slidenum">
              <a:rPr lang="en-US" altLang="en-US"/>
              <a:pPr/>
              <a:t>‹#›</a:t>
            </a:fld>
            <a:endParaRPr lang="en-US" altLang="en-US"/>
          </a:p>
        </p:txBody>
      </p:sp>
    </p:spTree>
    <p:extLst>
      <p:ext uri="{BB962C8B-B14F-4D97-AF65-F5344CB8AC3E}">
        <p14:creationId xmlns:p14="http://schemas.microsoft.com/office/powerpoint/2010/main" val="25004785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r>
              <a:rPr lang="en-US" altLang="en-US"/>
              <a:t>Page </a:t>
            </a:r>
            <a:fld id="{A0FDE898-439D-4E18-8B9F-E64B737A6DD7}" type="slidenum">
              <a:rPr lang="en-US" altLang="en-US"/>
              <a:pPr/>
              <a:t>‹#›</a:t>
            </a:fld>
            <a:endParaRPr lang="en-US" altLang="en-US"/>
          </a:p>
        </p:txBody>
      </p:sp>
    </p:spTree>
    <p:extLst>
      <p:ext uri="{BB962C8B-B14F-4D97-AF65-F5344CB8AC3E}">
        <p14:creationId xmlns:p14="http://schemas.microsoft.com/office/powerpoint/2010/main" val="25944694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r>
              <a:rPr lang="en-US" altLang="en-US"/>
              <a:t>Page </a:t>
            </a:r>
            <a:fld id="{896583A5-6383-46D1-9BF5-612937CCAF1F}" type="slidenum">
              <a:rPr lang="en-US" altLang="en-US"/>
              <a:pPr/>
              <a:t>‹#›</a:t>
            </a:fld>
            <a:endParaRPr lang="en-US" altLang="en-US"/>
          </a:p>
        </p:txBody>
      </p:sp>
    </p:spTree>
    <p:extLst>
      <p:ext uri="{BB962C8B-B14F-4D97-AF65-F5344CB8AC3E}">
        <p14:creationId xmlns:p14="http://schemas.microsoft.com/office/powerpoint/2010/main" val="11331793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hart Placeholder 2"/>
          <p:cNvSpPr>
            <a:spLocks noGrp="1"/>
          </p:cNvSpPr>
          <p:nvPr>
            <p:ph type="chart" idx="1"/>
          </p:nvPr>
        </p:nvSpPr>
        <p:spPr>
          <a:xfrm>
            <a:off x="457200" y="1295400"/>
            <a:ext cx="6553200" cy="4525963"/>
          </a:xfrm>
        </p:spPr>
        <p:txBody>
          <a:bodyPr/>
          <a:lstStyle/>
          <a:p>
            <a:pPr lvl="0"/>
            <a:endParaRPr lang="en-US" noProof="0" dirty="0"/>
          </a:p>
        </p:txBody>
      </p:sp>
      <p:sp>
        <p:nvSpPr>
          <p:cNvPr id="4" name="Slide Number Placeholder 5"/>
          <p:cNvSpPr>
            <a:spLocks noGrp="1"/>
          </p:cNvSpPr>
          <p:nvPr>
            <p:ph type="sldNum" sz="quarter" idx="10"/>
          </p:nvPr>
        </p:nvSpPr>
        <p:spPr/>
        <p:txBody>
          <a:bodyPr/>
          <a:lstStyle>
            <a:lvl1pPr>
              <a:defRPr/>
            </a:lvl1pPr>
          </a:lstStyle>
          <a:p>
            <a:r>
              <a:rPr lang="en-US" altLang="en-US"/>
              <a:t>Page </a:t>
            </a:r>
            <a:fld id="{A9B0592D-3809-41D1-B023-8253C2478BA1}" type="slidenum">
              <a:rPr lang="en-US" altLang="en-US"/>
              <a:pPr/>
              <a:t>‹#›</a:t>
            </a:fld>
            <a:endParaRPr lang="en-US" altLang="en-US"/>
          </a:p>
        </p:txBody>
      </p:sp>
    </p:spTree>
    <p:extLst>
      <p:ext uri="{BB962C8B-B14F-4D97-AF65-F5344CB8AC3E}">
        <p14:creationId xmlns:p14="http://schemas.microsoft.com/office/powerpoint/2010/main" val="30096930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4" name="Do not remove" hidden="1">
            <a:extLst>
              <a:ext uri="{FF2B5EF4-FFF2-40B4-BE49-F238E27FC236}">
                <a16:creationId xmlns:a16="http://schemas.microsoft.com/office/drawing/2014/main" xmlns="" id="{871F8257-CE4F-430C-9F66-2555A43DAF4E}"/>
              </a:ext>
            </a:extLst>
          </p:cNvPr>
          <p:cNvSpPr/>
          <p:nvPr userDrawn="1">
            <p:custDataLst>
              <p:tags r:id="rId1"/>
            </p:custDataLst>
          </p:nvPr>
        </p:nvSpPr>
        <p:spPr>
          <a:xfrm>
            <a:off x="0" y="0"/>
            <a:ext cx="12700" cy="12700"/>
          </a:xfrm>
          <a:prstGeom prst="octagon">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TextBox 4">
            <a:extLst>
              <a:ext uri="{FF2B5EF4-FFF2-40B4-BE49-F238E27FC236}">
                <a16:creationId xmlns:a16="http://schemas.microsoft.com/office/drawing/2014/main" xmlns="" id="{460DC5DB-58C2-4C79-AD9F-D2CA336C1333}"/>
              </a:ext>
            </a:extLst>
          </p:cNvPr>
          <p:cNvSpPr txBox="1"/>
          <p:nvPr userDrawn="1"/>
        </p:nvSpPr>
        <p:spPr>
          <a:xfrm>
            <a:off x="0" y="6594475"/>
            <a:ext cx="9144000" cy="242888"/>
          </a:xfrm>
          <a:prstGeom prst="rect">
            <a:avLst/>
          </a:prstGeom>
          <a:noFill/>
        </p:spPr>
        <p:txBody>
          <a:bodyPr>
            <a:spAutoFit/>
          </a:bodyPr>
          <a:lstStyle/>
          <a:p>
            <a:pPr algn="ctr" defTabSz="892089" fontAlgn="base">
              <a:spcBef>
                <a:spcPct val="0"/>
              </a:spcBef>
              <a:spcAft>
                <a:spcPct val="0"/>
              </a:spcAft>
              <a:defRPr/>
            </a:pPr>
            <a:r>
              <a:rPr lang="en-US" sz="976" b="1" kern="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This document is strictly confidential and intended for informational purposes only. Do not distribute.</a:t>
            </a:r>
            <a:endParaRPr lang="en-US" sz="976" b="1" kern="0" dirty="0">
              <a:solidFill>
                <a:srgbClr val="FF0000"/>
              </a:solidFill>
              <a:latin typeface="Times New Roman" panose="02020603050405020304" pitchFamily="18" charset="0"/>
              <a:cs typeface="Times New Roman" panose="02020603050405020304" pitchFamily="18" charset="0"/>
            </a:endParaRPr>
          </a:p>
        </p:txBody>
      </p:sp>
      <p:pic>
        <p:nvPicPr>
          <p:cNvPr id="6" name="Picture 2" descr="Image result for solar carport"/>
          <p:cNvPicPr>
            <a:picLocks noChangeAspect="1" noChangeArrowheads="1"/>
          </p:cNvPicPr>
          <p:nvPr userDrawn="1"/>
        </p:nvPicPr>
        <p:blipFill>
          <a:blip r:embed="rId3">
            <a:extLst>
              <a:ext uri="{28A0092B-C50C-407E-A947-70E740481C1C}">
                <a14:useLocalDpi xmlns:a14="http://schemas.microsoft.com/office/drawing/2010/main" val="0"/>
              </a:ext>
            </a:extLst>
          </a:blip>
          <a:srcRect l="19186" t="-2" r="44499" b="-272"/>
          <a:stretch>
            <a:fillRect/>
          </a:stretch>
        </p:blipFill>
        <p:spPr bwMode="auto">
          <a:xfrm>
            <a:off x="-34925" y="0"/>
            <a:ext cx="3738563"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Related image">
            <a:extLst>
              <a:ext uri="{FF2B5EF4-FFF2-40B4-BE49-F238E27FC236}">
                <a16:creationId xmlns:a16="http://schemas.microsoft.com/office/drawing/2014/main" xmlns="" id="{6C4E8493-6E14-4A05-9384-A4E18D9CDDFC}"/>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29755"/>
          <a:stretch/>
        </p:blipFill>
        <p:spPr bwMode="auto">
          <a:xfrm>
            <a:off x="3724275" y="0"/>
            <a:ext cx="3560763" cy="3379788"/>
          </a:xfrm>
          <a:prstGeom prst="rect">
            <a:avLst/>
          </a:prstGeom>
          <a:noFill/>
          <a:effectLst>
            <a:outerShdw blurRad="50800" dist="508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xmlns="" id="{4CD55AFA-F3B9-4895-A9D2-4BCCE849B3A4}"/>
              </a:ext>
            </a:extLst>
          </p:cNvPr>
          <p:cNvSpPr/>
          <p:nvPr userDrawn="1"/>
        </p:nvSpPr>
        <p:spPr>
          <a:xfrm>
            <a:off x="3578225" y="0"/>
            <a:ext cx="136525" cy="33797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 name="Rectangle 9">
            <a:extLst>
              <a:ext uri="{FF2B5EF4-FFF2-40B4-BE49-F238E27FC236}">
                <a16:creationId xmlns:a16="http://schemas.microsoft.com/office/drawing/2014/main" xmlns="" id="{01A64657-5459-432C-808C-D7835707C7FE}"/>
              </a:ext>
            </a:extLst>
          </p:cNvPr>
          <p:cNvSpPr/>
          <p:nvPr userDrawn="1"/>
        </p:nvSpPr>
        <p:spPr>
          <a:xfrm>
            <a:off x="5427663" y="0"/>
            <a:ext cx="136525" cy="33797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1" name="Rectangle 10">
            <a:extLst>
              <a:ext uri="{FF2B5EF4-FFF2-40B4-BE49-F238E27FC236}">
                <a16:creationId xmlns:a16="http://schemas.microsoft.com/office/drawing/2014/main" xmlns="" id="{068E8B4F-DC93-4B05-96CB-2C1E5C1BC0E7}"/>
              </a:ext>
            </a:extLst>
          </p:cNvPr>
          <p:cNvSpPr/>
          <p:nvPr userDrawn="1"/>
        </p:nvSpPr>
        <p:spPr>
          <a:xfrm rot="5400000">
            <a:off x="5446713" y="-111125"/>
            <a:ext cx="112712" cy="35766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pic>
        <p:nvPicPr>
          <p:cNvPr id="12" name="Picture 4" descr="Image result for wastewater treatment plant"/>
          <p:cNvPicPr>
            <a:picLocks noChangeAspect="1" noChangeArrowheads="1"/>
          </p:cNvPicPr>
          <p:nvPr userDrawn="1"/>
        </p:nvPicPr>
        <p:blipFill>
          <a:blip r:embed="rId5">
            <a:extLst>
              <a:ext uri="{28A0092B-C50C-407E-A947-70E740481C1C}">
                <a14:useLocalDpi xmlns:a14="http://schemas.microsoft.com/office/drawing/2010/main" val="0"/>
              </a:ext>
            </a:extLst>
          </a:blip>
          <a:srcRect l="49863" r="33459"/>
          <a:stretch>
            <a:fillRect/>
          </a:stretch>
        </p:blipFill>
        <p:spPr bwMode="auto">
          <a:xfrm>
            <a:off x="7429500" y="9525"/>
            <a:ext cx="1712913"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xmlns="" id="{DCBC17E7-39FC-465C-BDCF-037F5CDF3E06}"/>
              </a:ext>
            </a:extLst>
          </p:cNvPr>
          <p:cNvSpPr/>
          <p:nvPr userDrawn="1"/>
        </p:nvSpPr>
        <p:spPr>
          <a:xfrm rot="5400000">
            <a:off x="7312026" y="-101600"/>
            <a:ext cx="112712" cy="35766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Rectangle 13">
            <a:extLst>
              <a:ext uri="{FF2B5EF4-FFF2-40B4-BE49-F238E27FC236}">
                <a16:creationId xmlns:a16="http://schemas.microsoft.com/office/drawing/2014/main" xmlns="" id="{72599C72-6E2F-4DD7-BCBC-825CA2998F7B}"/>
              </a:ext>
            </a:extLst>
          </p:cNvPr>
          <p:cNvSpPr/>
          <p:nvPr userDrawn="1"/>
        </p:nvSpPr>
        <p:spPr>
          <a:xfrm>
            <a:off x="7285038" y="1588"/>
            <a:ext cx="136525" cy="3379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5" name="Rectangle 14">
            <a:extLst>
              <a:ext uri="{FF2B5EF4-FFF2-40B4-BE49-F238E27FC236}">
                <a16:creationId xmlns:a16="http://schemas.microsoft.com/office/drawing/2014/main" xmlns="" id="{05519060-2694-4817-9C8A-97A3198402D3}"/>
              </a:ext>
            </a:extLst>
          </p:cNvPr>
          <p:cNvSpPr/>
          <p:nvPr userDrawn="1"/>
        </p:nvSpPr>
        <p:spPr>
          <a:xfrm>
            <a:off x="7285038" y="3422650"/>
            <a:ext cx="136525" cy="3433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Rectangle 15">
            <a:extLst>
              <a:ext uri="{FF2B5EF4-FFF2-40B4-BE49-F238E27FC236}">
                <a16:creationId xmlns:a16="http://schemas.microsoft.com/office/drawing/2014/main" xmlns="" id="{28B7E5C0-C7C0-4409-89C9-547A8B4E331C}"/>
              </a:ext>
            </a:extLst>
          </p:cNvPr>
          <p:cNvSpPr/>
          <p:nvPr userDrawn="1"/>
        </p:nvSpPr>
        <p:spPr>
          <a:xfrm rot="5400000">
            <a:off x="4483893" y="-1170781"/>
            <a:ext cx="136525" cy="9234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Rectangle 16">
            <a:extLst>
              <a:ext uri="{FF2B5EF4-FFF2-40B4-BE49-F238E27FC236}">
                <a16:creationId xmlns:a16="http://schemas.microsoft.com/office/drawing/2014/main" xmlns="" id="{E1A9DAE4-BAC4-4AAE-9158-9327FA659DB6}"/>
              </a:ext>
            </a:extLst>
          </p:cNvPr>
          <p:cNvSpPr/>
          <p:nvPr userDrawn="1"/>
        </p:nvSpPr>
        <p:spPr>
          <a:xfrm>
            <a:off x="1722438" y="3378200"/>
            <a:ext cx="5692775" cy="34782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pic>
        <p:nvPicPr>
          <p:cNvPr id="18" name="Picture 2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222625" y="3409950"/>
            <a:ext cx="26447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a:extLst>
              <a:ext uri="{FF2B5EF4-FFF2-40B4-BE49-F238E27FC236}">
                <a16:creationId xmlns:a16="http://schemas.microsoft.com/office/drawing/2014/main" xmlns="" id="{53E79609-17E1-4627-8DB1-23A602E52EA8}"/>
              </a:ext>
            </a:extLst>
          </p:cNvPr>
          <p:cNvSpPr/>
          <p:nvPr userDrawn="1"/>
        </p:nvSpPr>
        <p:spPr>
          <a:xfrm rot="5400000">
            <a:off x="1708150" y="-152400"/>
            <a:ext cx="112712" cy="36591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Text Placeholder 7"/>
          <p:cNvSpPr>
            <a:spLocks noGrp="1"/>
          </p:cNvSpPr>
          <p:nvPr>
            <p:ph type="body" sz="quarter" idx="11"/>
          </p:nvPr>
        </p:nvSpPr>
        <p:spPr>
          <a:xfrm>
            <a:off x="1244600" y="3849646"/>
            <a:ext cx="6761163" cy="808813"/>
          </a:xfrm>
          <a:prstGeom prst="rect">
            <a:avLst/>
          </a:prstGeom>
        </p:spPr>
        <p:txBody>
          <a:bodyPr/>
          <a:lstStyle>
            <a:lvl1pPr marL="0" indent="0" algn="ctr">
              <a:buNone/>
              <a:defRPr sz="2000">
                <a:solidFill>
                  <a:schemeClr val="bg1"/>
                </a:solidFill>
                <a:latin typeface="Arial" panose="020B0604020202020204" pitchFamily="34" charset="0"/>
                <a:cs typeface="Arial" panose="020B0604020202020204" pitchFamily="34" charset="0"/>
              </a:defRPr>
            </a:lvl1pPr>
            <a:lvl2pPr marL="457200" indent="0">
              <a:buNone/>
              <a:defRPr>
                <a:solidFill>
                  <a:schemeClr val="accent1"/>
                </a:solidFill>
                <a:latin typeface="Arial" panose="020B0604020202020204" pitchFamily="34" charset="0"/>
                <a:cs typeface="Arial" panose="020B0604020202020204" pitchFamily="34" charset="0"/>
              </a:defRPr>
            </a:lvl2pPr>
            <a:lvl3pPr>
              <a:defRPr>
                <a:solidFill>
                  <a:schemeClr val="accent1"/>
                </a:solidFill>
                <a:latin typeface="Arial" panose="020B0604020202020204" pitchFamily="34" charset="0"/>
                <a:cs typeface="Arial" panose="020B0604020202020204" pitchFamily="34" charset="0"/>
              </a:defRPr>
            </a:lvl3pPr>
            <a:lvl4pPr>
              <a:defRPr>
                <a:solidFill>
                  <a:schemeClr val="accent1"/>
                </a:solidFill>
                <a:latin typeface="Arial" panose="020B0604020202020204" pitchFamily="34" charset="0"/>
                <a:cs typeface="Arial" panose="020B0604020202020204" pitchFamily="34" charset="0"/>
              </a:defRPr>
            </a:lvl4pPr>
            <a:lvl5pPr>
              <a:defRPr>
                <a:solidFill>
                  <a:schemeClr val="accent1"/>
                </a:solidFill>
                <a:latin typeface="Arial" panose="020B0604020202020204" pitchFamily="34" charset="0"/>
                <a:cs typeface="Arial" panose="020B0604020202020204" pitchFamily="34" charset="0"/>
              </a:defRPr>
            </a:lvl5pPr>
          </a:lstStyle>
          <a:p>
            <a:pPr lvl="0"/>
            <a:r>
              <a:rPr lang="en-US" dirty="0"/>
              <a:t>Edit Master text styles</a:t>
            </a:r>
          </a:p>
        </p:txBody>
      </p:sp>
      <p:sp>
        <p:nvSpPr>
          <p:cNvPr id="3" name="Text Placeholder 2"/>
          <p:cNvSpPr>
            <a:spLocks noGrp="1"/>
          </p:cNvSpPr>
          <p:nvPr>
            <p:ph type="body" sz="quarter" idx="12"/>
          </p:nvPr>
        </p:nvSpPr>
        <p:spPr>
          <a:xfrm>
            <a:off x="7633252" y="6334125"/>
            <a:ext cx="1510747" cy="314325"/>
          </a:xfrm>
          <a:prstGeom prst="rect">
            <a:avLst/>
          </a:prstGeom>
        </p:spPr>
        <p:txBody>
          <a:bodyPr/>
          <a:lstStyle>
            <a:lvl1pPr marL="0" indent="0" algn="ctr">
              <a:buNone/>
              <a:defRPr sz="1800">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lvl="0"/>
            <a:r>
              <a:rPr lang="en-US" dirty="0"/>
              <a:t>Edit Master text styles</a:t>
            </a:r>
          </a:p>
        </p:txBody>
      </p:sp>
    </p:spTree>
    <p:extLst>
      <p:ext uri="{BB962C8B-B14F-4D97-AF65-F5344CB8AC3E}">
        <p14:creationId xmlns:p14="http://schemas.microsoft.com/office/powerpoint/2010/main" val="2897584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image" Target="../media/image4.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3.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493422"/>
            <a:ext cx="6934200" cy="878179"/>
          </a:xfrm>
          <a:prstGeom prst="rect">
            <a:avLst/>
          </a:prstGeom>
        </p:spPr>
        <p:txBody>
          <a:bodyPr vert="horz" lIns="91440" tIns="45720" rIns="91440" bIns="45720" rtlCol="0" anchor="t">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1" y="1384004"/>
            <a:ext cx="8534401" cy="4635798"/>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304800" y="6248402"/>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506954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7" r:id="rId7"/>
    <p:sldLayoutId id="2147483658" r:id="rId8"/>
    <p:sldLayoutId id="2147483672" r:id="rId9"/>
  </p:sldLayoutIdLst>
  <p:timing>
    <p:tnLst>
      <p:par>
        <p:cTn id="1" dur="indefinite" restart="never" nodeType="tmRoot"/>
      </p:par>
    </p:tnLst>
  </p:timing>
  <p:hf hdr="0" ftr="0" dt="0"/>
  <p:txStyles>
    <p:title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p:titleStyle>
    <p:bodyStyle>
      <a:lvl1pPr marL="233363" indent="-233363" algn="l" defTabSz="914400" rtl="0" eaLnBrk="1" latinLnBrk="0" hangingPunct="1">
        <a:spcBef>
          <a:spcPct val="20000"/>
        </a:spcBef>
        <a:buClr>
          <a:schemeClr val="tx1">
            <a:lumMod val="75000"/>
            <a:lumOff val="25000"/>
          </a:schemeClr>
        </a:buClr>
        <a:buSzPct val="100000"/>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75000"/>
            <a:lumOff val="2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493422"/>
            <a:ext cx="6934200" cy="878179"/>
          </a:xfrm>
          <a:prstGeom prst="rect">
            <a:avLst/>
          </a:prstGeom>
        </p:spPr>
        <p:txBody>
          <a:bodyPr vert="horz" lIns="91440" tIns="45720" rIns="91440" bIns="45720" rtlCol="0" anchor="t">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1" y="1384004"/>
            <a:ext cx="8534401" cy="4635798"/>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304800" y="6248402"/>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5069549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Lst>
  <p:timing>
    <p:tnLst>
      <p:par>
        <p:cTn id="1" dur="indefinite" restart="never" nodeType="tmRoot"/>
      </p:par>
    </p:tnLst>
  </p:timing>
  <p:hf hdr="0" ftr="0" dt="0"/>
  <p:txStyles>
    <p:title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p:titleStyle>
    <p:bodyStyle>
      <a:lvl1pPr marL="233363" indent="-233363" algn="l" defTabSz="914400" rtl="0" eaLnBrk="1" latinLnBrk="0" hangingPunct="1">
        <a:spcBef>
          <a:spcPct val="20000"/>
        </a:spcBef>
        <a:buClr>
          <a:schemeClr val="tx1">
            <a:lumMod val="75000"/>
            <a:lumOff val="25000"/>
          </a:schemeClr>
        </a:buClr>
        <a:buSzPct val="100000"/>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75000"/>
            <a:lumOff val="2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457200" y="20638"/>
            <a:ext cx="8497888"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Text Placeholder 2"/>
          <p:cNvSpPr>
            <a:spLocks noGrp="1" noChangeArrowheads="1"/>
          </p:cNvSpPr>
          <p:nvPr>
            <p:ph type="body" idx="1"/>
          </p:nvPr>
        </p:nvSpPr>
        <p:spPr bwMode="auto">
          <a:xfrm>
            <a:off x="457200" y="955675"/>
            <a:ext cx="8497888" cy="506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6" name="Slide Number Placeholder 5"/>
          <p:cNvSpPr>
            <a:spLocks noGrp="1"/>
          </p:cNvSpPr>
          <p:nvPr>
            <p:ph type="sldNum" sz="quarter" idx="4"/>
          </p:nvPr>
        </p:nvSpPr>
        <p:spPr>
          <a:xfrm>
            <a:off x="3505200" y="6302375"/>
            <a:ext cx="2133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900">
                <a:solidFill>
                  <a:srgbClr val="898989"/>
                </a:solidFill>
                <a:latin typeface="Franklin Gothic Book" pitchFamily="34" charset="0"/>
              </a:defRPr>
            </a:lvl1pPr>
          </a:lstStyle>
          <a:p>
            <a:pPr fontAlgn="base">
              <a:spcBef>
                <a:spcPct val="0"/>
              </a:spcBef>
              <a:spcAft>
                <a:spcPct val="0"/>
              </a:spcAft>
            </a:pPr>
            <a:r>
              <a:rPr lang="en-US" altLang="en-US" smtClean="0"/>
              <a:t>Page </a:t>
            </a:r>
            <a:fld id="{02777B02-9AD2-4EE7-B4D8-609EED75BDF7}" type="slidenum">
              <a:rPr lang="en-US" altLang="en-US" smtClean="0"/>
              <a:pPr fontAlgn="base">
                <a:spcBef>
                  <a:spcPct val="0"/>
                </a:spcBef>
                <a:spcAft>
                  <a:spcPct val="0"/>
                </a:spcAft>
              </a:pPr>
              <a:t>‹#›</a:t>
            </a:fld>
            <a:endParaRPr lang="en-US" altLang="en-US" smtClean="0"/>
          </a:p>
        </p:txBody>
      </p:sp>
      <p:sp>
        <p:nvSpPr>
          <p:cNvPr id="1029" name="Line 9"/>
          <p:cNvSpPr>
            <a:spLocks noChangeShapeType="1"/>
          </p:cNvSpPr>
          <p:nvPr userDrawn="1"/>
        </p:nvSpPr>
        <p:spPr bwMode="auto">
          <a:xfrm flipV="1">
            <a:off x="7023100" y="6172200"/>
            <a:ext cx="2108200" cy="1588"/>
          </a:xfrm>
          <a:prstGeom prst="line">
            <a:avLst/>
          </a:prstGeom>
          <a:noFill/>
          <a:ln w="38100">
            <a:solidFill>
              <a:srgbClr val="A4CBF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prstClr val="black"/>
              </a:solidFill>
              <a:latin typeface="Arial" charset="0"/>
            </a:endParaRPr>
          </a:p>
        </p:txBody>
      </p:sp>
      <p:sp>
        <p:nvSpPr>
          <p:cNvPr id="1030" name="TextBox 3"/>
          <p:cNvSpPr txBox="1">
            <a:spLocks noChangeArrowheads="1"/>
          </p:cNvSpPr>
          <p:nvPr userDrawn="1"/>
        </p:nvSpPr>
        <p:spPr bwMode="auto">
          <a:xfrm>
            <a:off x="4156075" y="6642100"/>
            <a:ext cx="8318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000" b="1" smtClean="0">
                <a:solidFill>
                  <a:srgbClr val="777777"/>
                </a:solidFill>
                <a:latin typeface="Franklin Gothic Book" pitchFamily="34" charset="0"/>
              </a:rPr>
              <a:t>Confidential</a:t>
            </a:r>
          </a:p>
        </p:txBody>
      </p:sp>
      <p:pic>
        <p:nvPicPr>
          <p:cNvPr id="1031" name="Picture 8"/>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783513" y="6229350"/>
            <a:ext cx="1171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TextBox 1"/>
          <p:cNvSpPr txBox="1">
            <a:spLocks noChangeArrowheads="1"/>
          </p:cNvSpPr>
          <p:nvPr userDrawn="1"/>
        </p:nvSpPr>
        <p:spPr bwMode="auto">
          <a:xfrm>
            <a:off x="112713" y="6302375"/>
            <a:ext cx="17732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mtClean="0">
                <a:solidFill>
                  <a:prstClr val="black"/>
                </a:solidFill>
              </a:rPr>
              <a:t>Partner LOGO</a:t>
            </a:r>
          </a:p>
        </p:txBody>
      </p:sp>
      <p:cxnSp>
        <p:nvCxnSpPr>
          <p:cNvPr id="4" name="Straight Connector 3">
            <a:extLst>
              <a:ext uri="{FF2B5EF4-FFF2-40B4-BE49-F238E27FC236}">
                <a16:creationId xmlns:a16="http://schemas.microsoft.com/office/drawing/2014/main" xmlns="" id="{42AE3B2B-7B1C-4DDE-9F1D-55D6ABC4C7E6}"/>
              </a:ext>
            </a:extLst>
          </p:cNvPr>
          <p:cNvCxnSpPr>
            <a:cxnSpLocks/>
          </p:cNvCxnSpPr>
          <p:nvPr userDrawn="1"/>
        </p:nvCxnSpPr>
        <p:spPr>
          <a:xfrm>
            <a:off x="0" y="885825"/>
            <a:ext cx="2781300"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051946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Lst>
  <p:hf hdr="0" ftr="0" dt="0"/>
  <p:txStyles>
    <p:titleStyle>
      <a:lvl1pPr algn="l" rtl="0" eaLnBrk="0" fontAlgn="base" hangingPunct="0">
        <a:spcBef>
          <a:spcPct val="0"/>
        </a:spcBef>
        <a:spcAft>
          <a:spcPct val="0"/>
        </a:spcAft>
        <a:defRPr sz="3000" kern="1200">
          <a:solidFill>
            <a:srgbClr val="172E55"/>
          </a:solidFill>
          <a:latin typeface="Franklin Gothic Book" pitchFamily="34" charset="0"/>
          <a:ea typeface="+mj-ea"/>
          <a:cs typeface="+mj-cs"/>
        </a:defRPr>
      </a:lvl1pPr>
      <a:lvl2pPr algn="l" rtl="0" eaLnBrk="0" fontAlgn="base" hangingPunct="0">
        <a:spcBef>
          <a:spcPct val="0"/>
        </a:spcBef>
        <a:spcAft>
          <a:spcPct val="0"/>
        </a:spcAft>
        <a:defRPr sz="3000">
          <a:solidFill>
            <a:srgbClr val="172E55"/>
          </a:solidFill>
          <a:latin typeface="Franklin Gothic Book" pitchFamily="34" charset="0"/>
        </a:defRPr>
      </a:lvl2pPr>
      <a:lvl3pPr algn="l" rtl="0" eaLnBrk="0" fontAlgn="base" hangingPunct="0">
        <a:spcBef>
          <a:spcPct val="0"/>
        </a:spcBef>
        <a:spcAft>
          <a:spcPct val="0"/>
        </a:spcAft>
        <a:defRPr sz="3000">
          <a:solidFill>
            <a:srgbClr val="172E55"/>
          </a:solidFill>
          <a:latin typeface="Franklin Gothic Book" pitchFamily="34" charset="0"/>
        </a:defRPr>
      </a:lvl3pPr>
      <a:lvl4pPr algn="l" rtl="0" eaLnBrk="0" fontAlgn="base" hangingPunct="0">
        <a:spcBef>
          <a:spcPct val="0"/>
        </a:spcBef>
        <a:spcAft>
          <a:spcPct val="0"/>
        </a:spcAft>
        <a:defRPr sz="3000">
          <a:solidFill>
            <a:srgbClr val="172E55"/>
          </a:solidFill>
          <a:latin typeface="Franklin Gothic Book" pitchFamily="34" charset="0"/>
        </a:defRPr>
      </a:lvl4pPr>
      <a:lvl5pPr algn="l" rtl="0" eaLnBrk="0" fontAlgn="base" hangingPunct="0">
        <a:spcBef>
          <a:spcPct val="0"/>
        </a:spcBef>
        <a:spcAft>
          <a:spcPct val="0"/>
        </a:spcAft>
        <a:defRPr sz="3000">
          <a:solidFill>
            <a:srgbClr val="172E55"/>
          </a:solidFill>
          <a:latin typeface="Franklin Gothic Book"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5425" indent="-225425" algn="l" rtl="0" eaLnBrk="0" fontAlgn="base" hangingPunct="0">
        <a:spcBef>
          <a:spcPct val="50000"/>
        </a:spcBef>
        <a:spcAft>
          <a:spcPct val="0"/>
        </a:spcAft>
        <a:buSzPct val="75000"/>
        <a:buFont typeface="Wingdings" pitchFamily="2" charset="2"/>
        <a:buChar char="§"/>
        <a:defRPr sz="1600" b="1" kern="1200">
          <a:solidFill>
            <a:schemeClr val="tx1"/>
          </a:solidFill>
          <a:latin typeface="Franklin Gothic Book" pitchFamily="34" charset="0"/>
          <a:ea typeface="+mn-ea"/>
          <a:cs typeface="+mn-cs"/>
        </a:defRPr>
      </a:lvl1pPr>
      <a:lvl2pPr marL="576263" indent="-236538" algn="l" rtl="0" eaLnBrk="0" fontAlgn="base" hangingPunct="0">
        <a:spcBef>
          <a:spcPct val="20000"/>
        </a:spcBef>
        <a:spcAft>
          <a:spcPct val="0"/>
        </a:spcAft>
        <a:buSzPct val="75000"/>
        <a:buFont typeface="Wingdings" pitchFamily="2" charset="2"/>
        <a:buChar char="§"/>
        <a:defRPr sz="1600" kern="1200">
          <a:solidFill>
            <a:schemeClr val="tx1"/>
          </a:solidFill>
          <a:latin typeface="Franklin Gothic Book" pitchFamily="34" charset="0"/>
          <a:ea typeface="+mn-ea"/>
          <a:cs typeface="+mn-cs"/>
        </a:defRPr>
      </a:lvl2pPr>
      <a:lvl3pPr marL="976313" indent="-236538" algn="l" rtl="0" eaLnBrk="0" fontAlgn="base" hangingPunct="0">
        <a:spcBef>
          <a:spcPct val="20000"/>
        </a:spcBef>
        <a:spcAft>
          <a:spcPct val="0"/>
        </a:spcAft>
        <a:buSzPct val="75000"/>
        <a:buFont typeface="Wingdings" pitchFamily="2" charset="2"/>
        <a:buChar char="§"/>
        <a:defRPr sz="1600" kern="1200">
          <a:solidFill>
            <a:schemeClr val="tx1"/>
          </a:solidFill>
          <a:latin typeface="Franklin Gothic Book" pitchFamily="34" charset="0"/>
          <a:ea typeface="+mn-ea"/>
          <a:cs typeface="+mn-cs"/>
        </a:defRPr>
      </a:lvl3pPr>
      <a:lvl4pPr marL="1600200" indent="-228600" algn="l" rtl="0" eaLnBrk="0" fontAlgn="base" hangingPunct="0">
        <a:spcBef>
          <a:spcPct val="20000"/>
        </a:spcBef>
        <a:spcAft>
          <a:spcPct val="0"/>
        </a:spcAft>
        <a:buFont typeface="Arial" charset="0"/>
        <a:buChar char="–"/>
        <a:defRPr sz="1600" kern="1200">
          <a:solidFill>
            <a:srgbClr val="777777"/>
          </a:solidFill>
          <a:latin typeface="Franklin Gothic Book" pitchFamily="34" charset="0"/>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77777"/>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9.xml"/><Relationship Id="rId5" Type="http://schemas.openxmlformats.org/officeDocument/2006/relationships/image" Target="../media/image15.png"/><Relationship Id="rId4" Type="http://schemas.openxmlformats.org/officeDocument/2006/relationships/hyperlink" Target="https://www.dropbox.com/sh/1iv961kol3n3bmd/AADXKQ0Dy8BKIUB0o_oETfC0a/Orlando%20Floating%20Solar%20Array.mp4?dl=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p:cNvSpPr>
            <a:spLocks noGrp="1"/>
          </p:cNvSpPr>
          <p:nvPr>
            <p:ph type="body" sz="quarter" idx="10"/>
          </p:nvPr>
        </p:nvSpPr>
        <p:spPr/>
        <p:txBody>
          <a:bodyPr/>
          <a:lstStyle/>
          <a:p>
            <a:r>
              <a:rPr lang="en-US" sz="3200" b="1" dirty="0"/>
              <a:t>Combined Stakeholder Group</a:t>
            </a:r>
          </a:p>
        </p:txBody>
      </p:sp>
      <p:sp>
        <p:nvSpPr>
          <p:cNvPr id="19" name="Text Placeholder 18"/>
          <p:cNvSpPr>
            <a:spLocks noGrp="1"/>
          </p:cNvSpPr>
          <p:nvPr>
            <p:ph type="body" sz="quarter" idx="11"/>
          </p:nvPr>
        </p:nvSpPr>
        <p:spPr>
          <a:xfrm>
            <a:off x="381000" y="3352800"/>
            <a:ext cx="6019800" cy="685800"/>
          </a:xfrm>
        </p:spPr>
        <p:txBody>
          <a:bodyPr/>
          <a:lstStyle/>
          <a:p>
            <a:r>
              <a:rPr lang="en-US" sz="2800" dirty="0" smtClean="0"/>
              <a:t>Q4 2018 Meeting</a:t>
            </a:r>
            <a:endParaRPr lang="en-US" sz="2800" dirty="0"/>
          </a:p>
        </p:txBody>
      </p:sp>
      <p:sp>
        <p:nvSpPr>
          <p:cNvPr id="20" name="Text Placeholder 19"/>
          <p:cNvSpPr>
            <a:spLocks noGrp="1"/>
          </p:cNvSpPr>
          <p:nvPr>
            <p:ph type="body" sz="quarter" idx="12"/>
          </p:nvPr>
        </p:nvSpPr>
        <p:spPr/>
        <p:txBody>
          <a:bodyPr/>
          <a:lstStyle/>
          <a:p>
            <a:r>
              <a:rPr lang="en-US" sz="2400" b="0" dirty="0" smtClean="0"/>
              <a:t>November, 2018 (9AM – </a:t>
            </a:r>
            <a:r>
              <a:rPr lang="en-US" sz="2400" b="0" dirty="0"/>
              <a:t>1</a:t>
            </a:r>
            <a:r>
              <a:rPr lang="en-US" sz="2400" b="0" dirty="0" smtClean="0"/>
              <a:t>PM)</a:t>
            </a:r>
            <a:endParaRPr lang="en-US" sz="2400" b="0" dirty="0"/>
          </a:p>
        </p:txBody>
      </p:sp>
    </p:spTree>
    <p:extLst>
      <p:ext uri="{BB962C8B-B14F-4D97-AF65-F5344CB8AC3E}">
        <p14:creationId xmlns:p14="http://schemas.microsoft.com/office/powerpoint/2010/main" val="36716687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535013813"/>
              </p:ext>
            </p:extLst>
          </p:nvPr>
        </p:nvGraphicFramePr>
        <p:xfrm>
          <a:off x="381000" y="1142996"/>
          <a:ext cx="8381999" cy="5120301"/>
        </p:xfrm>
        <a:graphic>
          <a:graphicData uri="http://schemas.openxmlformats.org/drawingml/2006/table">
            <a:tbl>
              <a:tblPr/>
              <a:tblGrid>
                <a:gridCol w="2261642"/>
                <a:gridCol w="4219735"/>
                <a:gridCol w="1900622"/>
              </a:tblGrid>
              <a:tr h="342316">
                <a:tc>
                  <a:txBody>
                    <a:bodyPr/>
                    <a:lstStyle/>
                    <a:p>
                      <a:pPr marL="0" marR="0">
                        <a:lnSpc>
                          <a:spcPct val="115000"/>
                        </a:lnSpc>
                        <a:spcBef>
                          <a:spcPts val="300"/>
                        </a:spcBef>
                        <a:spcAft>
                          <a:spcPts val="1000"/>
                        </a:spcAft>
                      </a:pPr>
                      <a:r>
                        <a:rPr lang="en-US" sz="1400" b="1" dirty="0">
                          <a:effectLst/>
                          <a:latin typeface="Times New Roman" panose="02020603050405020304" pitchFamily="18" charset="0"/>
                          <a:cs typeface="Times New Roman" panose="02020603050405020304" pitchFamily="18" charset="0"/>
                        </a:rPr>
                        <a:t>9 – 9:05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1000"/>
                        </a:spcAft>
                      </a:pPr>
                      <a:r>
                        <a:rPr lang="en-US" sz="1400" b="1">
                          <a:effectLst/>
                          <a:latin typeface="Times New Roman" panose="02020603050405020304" pitchFamily="18" charset="0"/>
                          <a:cs typeface="Times New Roman" panose="02020603050405020304" pitchFamily="18" charset="0"/>
                        </a:rPr>
                        <a:t>Welcome &amp; Introductions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400" dirty="0">
                          <a:effectLst/>
                          <a:latin typeface="Times New Roman" panose="02020603050405020304" pitchFamily="18" charset="0"/>
                          <a:ea typeface="Times New Roman"/>
                          <a:cs typeface="Times New Roman" panose="02020603050405020304" pitchFamily="18" charset="0"/>
                        </a:rPr>
                        <a:t>Kevin Cray</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342316">
                <a:tc>
                  <a:txBody>
                    <a:bodyPr/>
                    <a:lstStyle/>
                    <a:p>
                      <a:pPr marL="0" marR="0">
                        <a:lnSpc>
                          <a:spcPct val="115000"/>
                        </a:lnSpc>
                        <a:spcBef>
                          <a:spcPts val="300"/>
                        </a:spcBef>
                        <a:spcAft>
                          <a:spcPts val="1000"/>
                        </a:spcAft>
                      </a:pPr>
                      <a:r>
                        <a:rPr lang="en-US" sz="1400" b="1" dirty="0">
                          <a:effectLst/>
                          <a:latin typeface="Times New Roman" panose="02020603050405020304" pitchFamily="18" charset="0"/>
                          <a:cs typeface="Times New Roman" panose="02020603050405020304" pitchFamily="18" charset="0"/>
                        </a:rPr>
                        <a:t>9:05 – 9:15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1000"/>
                        </a:spcAft>
                      </a:pPr>
                      <a:r>
                        <a:rPr lang="en-US" sz="1400" b="1" dirty="0">
                          <a:effectLst/>
                          <a:latin typeface="Times New Roman" panose="02020603050405020304" pitchFamily="18" charset="0"/>
                          <a:cs typeface="Times New Roman" panose="02020603050405020304" pitchFamily="18" charset="0"/>
                        </a:rPr>
                        <a:t>Admin. &amp; Action Items from Last Meeting</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400" dirty="0">
                          <a:effectLst/>
                          <a:latin typeface="Times New Roman" panose="02020603050405020304" pitchFamily="18" charset="0"/>
                          <a:ea typeface="Times New Roman"/>
                          <a:cs typeface="Times New Roman" panose="02020603050405020304" pitchFamily="18" charset="0"/>
                        </a:rPr>
                        <a:t>Neil Cowan</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342316">
                <a:tc>
                  <a:txBody>
                    <a:bodyPr/>
                    <a:lstStyle/>
                    <a:p>
                      <a:pPr marL="0" marR="0">
                        <a:lnSpc>
                          <a:spcPct val="115000"/>
                        </a:lnSpc>
                        <a:spcBef>
                          <a:spcPts val="300"/>
                        </a:spcBef>
                        <a:spcAft>
                          <a:spcPts val="1000"/>
                        </a:spcAft>
                      </a:pPr>
                      <a:r>
                        <a:rPr lang="en-US" sz="1400" b="1">
                          <a:effectLst/>
                          <a:latin typeface="Times New Roman" panose="02020603050405020304" pitchFamily="18" charset="0"/>
                          <a:cs typeface="Times New Roman" panose="02020603050405020304" pitchFamily="18" charset="0"/>
                        </a:rPr>
                        <a:t>9:15 – 9:45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1000"/>
                        </a:spcAft>
                      </a:pPr>
                      <a:r>
                        <a:rPr lang="en-US" sz="1400" b="1" dirty="0">
                          <a:effectLst/>
                          <a:latin typeface="Times New Roman" panose="02020603050405020304" pitchFamily="18" charset="0"/>
                          <a:cs typeface="Times New Roman" panose="02020603050405020304" pitchFamily="18" charset="0"/>
                        </a:rPr>
                        <a:t>Dashboards</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400" dirty="0">
                          <a:effectLst/>
                          <a:latin typeface="Times New Roman" panose="02020603050405020304" pitchFamily="18" charset="0"/>
                          <a:ea typeface="Times New Roman"/>
                          <a:cs typeface="Times New Roman" panose="02020603050405020304" pitchFamily="18" charset="0"/>
                        </a:rPr>
                        <a:t>Eric Van Orden</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567267">
                <a:tc>
                  <a:txBody>
                    <a:bodyPr/>
                    <a:lstStyle/>
                    <a:p>
                      <a:pPr marL="0" marR="0">
                        <a:lnSpc>
                          <a:spcPct val="115000"/>
                        </a:lnSpc>
                        <a:spcBef>
                          <a:spcPts val="300"/>
                        </a:spcBef>
                        <a:spcAft>
                          <a:spcPts val="1000"/>
                        </a:spcAft>
                      </a:pPr>
                      <a:r>
                        <a:rPr lang="en-US" sz="1400" b="1">
                          <a:effectLst/>
                          <a:latin typeface="Times New Roman" panose="02020603050405020304" pitchFamily="18" charset="0"/>
                          <a:cs typeface="Times New Roman" panose="02020603050405020304" pitchFamily="18" charset="0"/>
                        </a:rPr>
                        <a:t>9:45 – 10:00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400" b="1" dirty="0">
                          <a:effectLst/>
                          <a:latin typeface="Times New Roman" panose="02020603050405020304" pitchFamily="18" charset="0"/>
                          <a:cs typeface="Times New Roman" panose="02020603050405020304" pitchFamily="18" charset="0"/>
                        </a:rPr>
                        <a:t>Solar*Rewards Updates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400" dirty="0">
                          <a:effectLst/>
                          <a:latin typeface="Times New Roman" panose="02020603050405020304" pitchFamily="18" charset="0"/>
                          <a:ea typeface="Times New Roman"/>
                          <a:cs typeface="Times New Roman" panose="02020603050405020304" pitchFamily="18" charset="0"/>
                        </a:rPr>
                        <a:t>Kristin </a:t>
                      </a:r>
                      <a:r>
                        <a:rPr lang="en-US" sz="1400" dirty="0" smtClean="0">
                          <a:effectLst/>
                          <a:latin typeface="Times New Roman" panose="02020603050405020304" pitchFamily="18" charset="0"/>
                          <a:ea typeface="Times New Roman"/>
                          <a:cs typeface="Times New Roman" panose="02020603050405020304" pitchFamily="18" charset="0"/>
                        </a:rPr>
                        <a:t>Gaspar/Eric</a:t>
                      </a:r>
                      <a:endParaRPr lang="en-US" sz="1400" dirty="0">
                        <a:effectLst/>
                        <a:latin typeface="Times New Roman" panose="02020603050405020304" pitchFamily="18" charset="0"/>
                        <a:ea typeface="Times New Roman"/>
                        <a:cs typeface="Times New Roman" panose="02020603050405020304" pitchFamily="18" charset="0"/>
                      </a:endParaRP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342316">
                <a:tc>
                  <a:txBody>
                    <a:bodyPr/>
                    <a:lstStyle/>
                    <a:p>
                      <a:pPr marL="0" marR="0">
                        <a:lnSpc>
                          <a:spcPct val="115000"/>
                        </a:lnSpc>
                        <a:spcBef>
                          <a:spcPts val="300"/>
                        </a:spcBef>
                        <a:spcAft>
                          <a:spcPts val="1000"/>
                        </a:spcAft>
                      </a:pPr>
                      <a:r>
                        <a:rPr lang="en-US" sz="1400" b="1">
                          <a:effectLst/>
                          <a:latin typeface="Times New Roman" panose="02020603050405020304" pitchFamily="18" charset="0"/>
                          <a:cs typeface="Times New Roman" panose="02020603050405020304" pitchFamily="18" charset="0"/>
                        </a:rPr>
                        <a:t>10:00 – 10:05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400" b="1" dirty="0">
                          <a:effectLst/>
                          <a:latin typeface="Times New Roman" panose="02020603050405020304" pitchFamily="18" charset="0"/>
                          <a:cs typeface="Times New Roman" panose="02020603050405020304" pitchFamily="18" charset="0"/>
                        </a:rPr>
                        <a:t>Introduction to COSEIA’s new CEO</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400" dirty="0">
                          <a:effectLst/>
                          <a:latin typeface="Times New Roman" panose="02020603050405020304" pitchFamily="18" charset="0"/>
                          <a:ea typeface="Times New Roman"/>
                          <a:cs typeface="Times New Roman" panose="02020603050405020304" pitchFamily="18" charset="0"/>
                        </a:rPr>
                        <a:t>Mike Kruger</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342316">
                <a:tc>
                  <a:txBody>
                    <a:bodyPr/>
                    <a:lstStyle/>
                    <a:p>
                      <a:pPr marL="0" marR="0">
                        <a:lnSpc>
                          <a:spcPct val="115000"/>
                        </a:lnSpc>
                        <a:spcBef>
                          <a:spcPts val="300"/>
                        </a:spcBef>
                        <a:spcAft>
                          <a:spcPts val="1000"/>
                        </a:spcAft>
                      </a:pPr>
                      <a:r>
                        <a:rPr lang="en-US" sz="1400" b="1">
                          <a:effectLst/>
                          <a:latin typeface="Times New Roman" panose="02020603050405020304" pitchFamily="18" charset="0"/>
                          <a:cs typeface="Times New Roman" panose="02020603050405020304" pitchFamily="18" charset="0"/>
                        </a:rPr>
                        <a:t>10:05 – 10:15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solidFill>
                      <a:srgbClr val="D9D9D9"/>
                    </a:solidFill>
                  </a:tcPr>
                </a:tc>
                <a:tc>
                  <a:txBody>
                    <a:bodyPr/>
                    <a:lstStyle/>
                    <a:p>
                      <a:pPr marL="0" marR="0">
                        <a:lnSpc>
                          <a:spcPct val="115000"/>
                        </a:lnSpc>
                        <a:spcBef>
                          <a:spcPts val="300"/>
                        </a:spcBef>
                        <a:spcAft>
                          <a:spcPts val="0"/>
                        </a:spcAft>
                      </a:pPr>
                      <a:r>
                        <a:rPr lang="en-US" sz="1400" b="1" dirty="0">
                          <a:effectLst/>
                          <a:latin typeface="Times New Roman" panose="02020603050405020304" pitchFamily="18" charset="0"/>
                          <a:cs typeface="Times New Roman" panose="02020603050405020304" pitchFamily="18" charset="0"/>
                        </a:rPr>
                        <a:t>Break</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solidFill>
                      <a:srgbClr val="D9D9D9"/>
                    </a:solidFill>
                  </a:tcPr>
                </a:tc>
                <a:tc>
                  <a:txBody>
                    <a:bodyPr/>
                    <a:lstStyle/>
                    <a:p>
                      <a:pPr marL="0" marR="0" algn="r">
                        <a:lnSpc>
                          <a:spcPct val="115000"/>
                        </a:lnSpc>
                        <a:spcBef>
                          <a:spcPts val="300"/>
                        </a:spcBef>
                        <a:spcAft>
                          <a:spcPts val="300"/>
                        </a:spcAft>
                      </a:pPr>
                      <a:r>
                        <a:rPr lang="en-US" sz="1400" dirty="0">
                          <a:effectLst/>
                          <a:latin typeface="Times New Roman" panose="02020603050405020304" pitchFamily="18" charset="0"/>
                          <a:ea typeface="Times New Roman"/>
                          <a:cs typeface="Times New Roman" panose="02020603050405020304" pitchFamily="18" charset="0"/>
                        </a:rPr>
                        <a:t>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solidFill>
                      <a:srgbClr val="D9D9D9"/>
                    </a:solidFill>
                  </a:tcPr>
                </a:tc>
              </a:tr>
              <a:tr h="342316">
                <a:tc>
                  <a:txBody>
                    <a:bodyPr/>
                    <a:lstStyle/>
                    <a:p>
                      <a:pPr marL="0" marR="0">
                        <a:lnSpc>
                          <a:spcPct val="115000"/>
                        </a:lnSpc>
                        <a:spcBef>
                          <a:spcPts val="300"/>
                        </a:spcBef>
                        <a:spcAft>
                          <a:spcPts val="1000"/>
                        </a:spcAft>
                      </a:pPr>
                      <a:r>
                        <a:rPr lang="en-US" sz="1400" b="1">
                          <a:effectLst/>
                          <a:latin typeface="Times New Roman" panose="02020603050405020304" pitchFamily="18" charset="0"/>
                          <a:cs typeface="Times New Roman" panose="02020603050405020304" pitchFamily="18" charset="0"/>
                        </a:rPr>
                        <a:t>10:15 – 10:30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400" b="1" dirty="0">
                          <a:effectLst/>
                          <a:latin typeface="Times New Roman" panose="02020603050405020304" pitchFamily="18" charset="0"/>
                          <a:cs typeface="Times New Roman" panose="02020603050405020304" pitchFamily="18" charset="0"/>
                        </a:rPr>
                        <a:t>Solar*Rewards Community Updates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400" dirty="0">
                          <a:effectLst/>
                          <a:latin typeface="Times New Roman" panose="02020603050405020304" pitchFamily="18" charset="0"/>
                          <a:ea typeface="Times New Roman"/>
                          <a:cs typeface="Times New Roman" panose="02020603050405020304" pitchFamily="18" charset="0"/>
                        </a:rPr>
                        <a:t>Shawn Queenan</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342316">
                <a:tc>
                  <a:txBody>
                    <a:bodyPr/>
                    <a:lstStyle/>
                    <a:p>
                      <a:pPr marL="0" marR="0">
                        <a:lnSpc>
                          <a:spcPct val="115000"/>
                        </a:lnSpc>
                        <a:spcBef>
                          <a:spcPts val="300"/>
                        </a:spcBef>
                        <a:spcAft>
                          <a:spcPts val="1000"/>
                        </a:spcAft>
                      </a:pPr>
                      <a:r>
                        <a:rPr lang="en-US" sz="1400" b="1">
                          <a:effectLst/>
                          <a:latin typeface="Times New Roman" panose="02020603050405020304" pitchFamily="18" charset="0"/>
                          <a:cs typeface="Times New Roman" panose="02020603050405020304" pitchFamily="18" charset="0"/>
                        </a:rPr>
                        <a:t>10:30 – 11:00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400" b="1" dirty="0">
                          <a:effectLst/>
                          <a:latin typeface="Times New Roman" panose="02020603050405020304" pitchFamily="18" charset="0"/>
                          <a:cs typeface="Times New Roman" panose="02020603050405020304" pitchFamily="18" charset="0"/>
                        </a:rPr>
                        <a:t>Walter Sharp Presentation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400" dirty="0">
                          <a:effectLst/>
                          <a:latin typeface="Times New Roman" panose="02020603050405020304" pitchFamily="18" charset="0"/>
                          <a:ea typeface="Times New Roman"/>
                          <a:cs typeface="Times New Roman" panose="02020603050405020304" pitchFamily="18" charset="0"/>
                        </a:rPr>
                        <a:t>Walter Sharp</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616169">
                <a:tc>
                  <a:txBody>
                    <a:bodyPr/>
                    <a:lstStyle/>
                    <a:p>
                      <a:pPr marL="0" marR="0">
                        <a:lnSpc>
                          <a:spcPct val="115000"/>
                        </a:lnSpc>
                        <a:spcBef>
                          <a:spcPts val="300"/>
                        </a:spcBef>
                        <a:spcAft>
                          <a:spcPts val="1000"/>
                        </a:spcAft>
                      </a:pPr>
                      <a:r>
                        <a:rPr lang="en-US" sz="1400" b="1">
                          <a:effectLst/>
                          <a:latin typeface="Times New Roman" panose="02020603050405020304" pitchFamily="18" charset="0"/>
                          <a:cs typeface="Times New Roman" panose="02020603050405020304" pitchFamily="18" charset="0"/>
                        </a:rPr>
                        <a:t>11:00 – 11:30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400" b="1" dirty="0">
                          <a:effectLst/>
                          <a:latin typeface="Times New Roman" panose="02020603050405020304" pitchFamily="18" charset="0"/>
                          <a:cs typeface="Times New Roman" panose="02020603050405020304" pitchFamily="18" charset="0"/>
                        </a:rPr>
                        <a:t>Regulatory Update/Discussion</a:t>
                      </a:r>
                    </a:p>
                    <a:p>
                      <a:pPr marL="0" marR="0">
                        <a:lnSpc>
                          <a:spcPct val="115000"/>
                        </a:lnSpc>
                        <a:spcBef>
                          <a:spcPts val="300"/>
                        </a:spcBef>
                        <a:spcAft>
                          <a:spcPts val="300"/>
                        </a:spcAft>
                      </a:pPr>
                      <a:r>
                        <a:rPr lang="en-US" sz="1200" b="1" dirty="0">
                          <a:effectLst/>
                          <a:latin typeface="Times New Roman" panose="02020603050405020304" pitchFamily="18" charset="0"/>
                          <a:ea typeface="Times New Roman"/>
                          <a:cs typeface="Times New Roman" panose="02020603050405020304" pitchFamily="18" charset="0"/>
                        </a:rPr>
                        <a:t>NOPRs, EVs, &amp; Other Filings</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400" dirty="0">
                          <a:effectLst/>
                          <a:latin typeface="Times New Roman" panose="02020603050405020304" pitchFamily="18" charset="0"/>
                          <a:ea typeface="Times New Roman"/>
                          <a:cs typeface="Times New Roman" panose="02020603050405020304" pitchFamily="18" charset="0"/>
                        </a:rPr>
                        <a:t>Jack Ihle/Neil</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342316">
                <a:tc>
                  <a:txBody>
                    <a:bodyPr/>
                    <a:lstStyle/>
                    <a:p>
                      <a:pPr marL="0" marR="0">
                        <a:lnSpc>
                          <a:spcPct val="115000"/>
                        </a:lnSpc>
                        <a:spcBef>
                          <a:spcPts val="300"/>
                        </a:spcBef>
                        <a:spcAft>
                          <a:spcPts val="1000"/>
                        </a:spcAft>
                      </a:pPr>
                      <a:r>
                        <a:rPr lang="en-US" sz="1400" b="1">
                          <a:effectLst/>
                          <a:latin typeface="Times New Roman" panose="02020603050405020304" pitchFamily="18" charset="0"/>
                          <a:cs typeface="Times New Roman" panose="02020603050405020304" pitchFamily="18" charset="0"/>
                        </a:rPr>
                        <a:t>11:30 – 12:00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solidFill>
                      <a:srgbClr val="D9D9D9"/>
                    </a:solidFill>
                  </a:tcPr>
                </a:tc>
                <a:tc>
                  <a:txBody>
                    <a:bodyPr/>
                    <a:lstStyle/>
                    <a:p>
                      <a:pPr marL="0" marR="0">
                        <a:lnSpc>
                          <a:spcPct val="115000"/>
                        </a:lnSpc>
                        <a:spcBef>
                          <a:spcPts val="300"/>
                        </a:spcBef>
                        <a:spcAft>
                          <a:spcPts val="0"/>
                        </a:spcAft>
                      </a:pPr>
                      <a:r>
                        <a:rPr lang="en-US" sz="1400" b="1" dirty="0">
                          <a:effectLst/>
                          <a:latin typeface="Times New Roman" panose="02020603050405020304" pitchFamily="18" charset="0"/>
                          <a:cs typeface="Times New Roman" panose="02020603050405020304" pitchFamily="18" charset="0"/>
                        </a:rPr>
                        <a:t>Break/Lunch/Networking</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solidFill>
                      <a:srgbClr val="D9D9D9"/>
                    </a:solidFill>
                  </a:tcPr>
                </a:tc>
                <a:tc>
                  <a:txBody>
                    <a:bodyPr/>
                    <a:lstStyle/>
                    <a:p>
                      <a:pPr marL="0" marR="0" algn="r">
                        <a:lnSpc>
                          <a:spcPct val="115000"/>
                        </a:lnSpc>
                        <a:spcBef>
                          <a:spcPts val="300"/>
                        </a:spcBef>
                        <a:spcAft>
                          <a:spcPts val="300"/>
                        </a:spcAft>
                      </a:pPr>
                      <a:r>
                        <a:rPr lang="en-US" sz="1400" dirty="0">
                          <a:effectLst/>
                          <a:latin typeface="Times New Roman" panose="02020603050405020304" pitchFamily="18" charset="0"/>
                          <a:ea typeface="Times New Roman"/>
                          <a:cs typeface="Times New Roman" panose="02020603050405020304" pitchFamily="18" charset="0"/>
                        </a:rPr>
                        <a:t>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solidFill>
                      <a:srgbClr val="D9D9D9"/>
                    </a:solidFill>
                  </a:tcPr>
                </a:tc>
              </a:tr>
              <a:tr h="616169">
                <a:tc>
                  <a:txBody>
                    <a:bodyPr/>
                    <a:lstStyle/>
                    <a:p>
                      <a:pPr marL="0" marR="0">
                        <a:lnSpc>
                          <a:spcPct val="115000"/>
                        </a:lnSpc>
                        <a:spcBef>
                          <a:spcPts val="300"/>
                        </a:spcBef>
                        <a:spcAft>
                          <a:spcPts val="1000"/>
                        </a:spcAft>
                      </a:pPr>
                      <a:r>
                        <a:rPr lang="en-US" sz="1400" b="1">
                          <a:effectLst/>
                          <a:latin typeface="Times New Roman" panose="02020603050405020304" pitchFamily="18" charset="0"/>
                          <a:cs typeface="Times New Roman" panose="02020603050405020304" pitchFamily="18" charset="0"/>
                        </a:rPr>
                        <a:t>12:00 – 12:45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400" b="1" dirty="0">
                          <a:effectLst/>
                          <a:latin typeface="Times New Roman" panose="02020603050405020304" pitchFamily="18" charset="0"/>
                          <a:cs typeface="Times New Roman" panose="02020603050405020304" pitchFamily="18" charset="0"/>
                        </a:rPr>
                        <a:t>Stakeholder Group - Check-In &amp; Look Forward</a:t>
                      </a:r>
                    </a:p>
                    <a:p>
                      <a:pPr marL="0" marR="0">
                        <a:lnSpc>
                          <a:spcPct val="115000"/>
                        </a:lnSpc>
                        <a:spcBef>
                          <a:spcPts val="300"/>
                        </a:spcBef>
                        <a:spcAft>
                          <a:spcPts val="300"/>
                        </a:spcAft>
                      </a:pPr>
                      <a:r>
                        <a:rPr lang="en-US" sz="1200" b="1" dirty="0">
                          <a:effectLst/>
                          <a:latin typeface="Times New Roman" panose="02020603050405020304" pitchFamily="18" charset="0"/>
                          <a:ea typeface="Times New Roman"/>
                          <a:cs typeface="Times New Roman" panose="02020603050405020304" pitchFamily="18" charset="0"/>
                        </a:rPr>
                        <a:t>With Special Guest Alice Jackson, </a:t>
                      </a:r>
                      <a:r>
                        <a:rPr lang="en-US" sz="1200" b="1" dirty="0" err="1">
                          <a:effectLst/>
                          <a:latin typeface="Times New Roman" panose="02020603050405020304" pitchFamily="18" charset="0"/>
                          <a:ea typeface="Times New Roman"/>
                          <a:cs typeface="Times New Roman" panose="02020603050405020304" pitchFamily="18" charset="0"/>
                        </a:rPr>
                        <a:t>PSCo</a:t>
                      </a:r>
                      <a:r>
                        <a:rPr lang="en-US" sz="1200" b="1" dirty="0">
                          <a:effectLst/>
                          <a:latin typeface="Times New Roman" panose="02020603050405020304" pitchFamily="18" charset="0"/>
                          <a:ea typeface="Times New Roman"/>
                          <a:cs typeface="Times New Roman" panose="02020603050405020304" pitchFamily="18" charset="0"/>
                        </a:rPr>
                        <a:t> President</a:t>
                      </a:r>
                      <a:endParaRPr lang="en-US" sz="1200" dirty="0">
                        <a:effectLst/>
                        <a:latin typeface="Times New Roman" panose="02020603050405020304" pitchFamily="18" charset="0"/>
                        <a:ea typeface="Times New Roman"/>
                        <a:cs typeface="Times New Roman" panose="02020603050405020304" pitchFamily="18" charset="0"/>
                      </a:endParaRP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400" dirty="0" smtClean="0">
                          <a:effectLst/>
                          <a:latin typeface="Times New Roman" panose="02020603050405020304" pitchFamily="18" charset="0"/>
                          <a:ea typeface="Times New Roman"/>
                          <a:cs typeface="Times New Roman" panose="02020603050405020304" pitchFamily="18" charset="0"/>
                        </a:rPr>
                        <a:t>Alice</a:t>
                      </a:r>
                      <a:endParaRPr lang="en-US" sz="1400" dirty="0">
                        <a:effectLst/>
                        <a:latin typeface="Times New Roman" panose="02020603050405020304" pitchFamily="18" charset="0"/>
                        <a:ea typeface="Times New Roman"/>
                        <a:cs typeface="Times New Roman" panose="02020603050405020304" pitchFamily="18" charset="0"/>
                      </a:endParaRP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567267">
                <a:tc>
                  <a:txBody>
                    <a:bodyPr/>
                    <a:lstStyle/>
                    <a:p>
                      <a:pPr marL="0" marR="0">
                        <a:lnSpc>
                          <a:spcPct val="115000"/>
                        </a:lnSpc>
                        <a:spcBef>
                          <a:spcPts val="300"/>
                        </a:spcBef>
                        <a:spcAft>
                          <a:spcPts val="1000"/>
                        </a:spcAft>
                      </a:pPr>
                      <a:r>
                        <a:rPr lang="en-US" sz="1400" b="1">
                          <a:effectLst/>
                          <a:latin typeface="Times New Roman" panose="02020603050405020304" pitchFamily="18" charset="0"/>
                          <a:cs typeface="Times New Roman" panose="02020603050405020304" pitchFamily="18" charset="0"/>
                        </a:rPr>
                        <a:t>12:45 – 1:00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400" b="1" dirty="0">
                          <a:effectLst/>
                          <a:latin typeface="Times New Roman" panose="02020603050405020304" pitchFamily="18" charset="0"/>
                          <a:cs typeface="Times New Roman" panose="02020603050405020304" pitchFamily="18" charset="0"/>
                        </a:rPr>
                        <a:t>Wrap Up – Review Action Items, Future Agenda Items &amp; Schedule Next Meeting</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400" dirty="0">
                          <a:effectLst/>
                          <a:latin typeface="Times New Roman" panose="02020603050405020304" pitchFamily="18" charset="0"/>
                          <a:ea typeface="Times New Roman"/>
                          <a:cs typeface="Times New Roman" panose="02020603050405020304" pitchFamily="18" charset="0"/>
                        </a:rPr>
                        <a:t>Kevin Cray</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bl>
          </a:graphicData>
        </a:graphic>
      </p:graphicFrame>
      <p:sp>
        <p:nvSpPr>
          <p:cNvPr id="2" name="Title 1"/>
          <p:cNvSpPr>
            <a:spLocks noGrp="1"/>
          </p:cNvSpPr>
          <p:nvPr>
            <p:ph type="title"/>
          </p:nvPr>
        </p:nvSpPr>
        <p:spPr/>
        <p:txBody>
          <a:bodyPr/>
          <a:lstStyle/>
          <a:p>
            <a:r>
              <a:rPr lang="en-US" sz="2400" b="1" dirty="0" smtClean="0"/>
              <a:t>AGENDA</a:t>
            </a:r>
            <a:endParaRPr lang="en-US" sz="2400" b="1" dirty="0"/>
          </a:p>
        </p:txBody>
      </p:sp>
      <p:sp>
        <p:nvSpPr>
          <p:cNvPr id="10" name="Text Placeholder 9"/>
          <p:cNvSpPr>
            <a:spLocks noGrp="1"/>
          </p:cNvSpPr>
          <p:nvPr>
            <p:ph type="body" sz="quarter" idx="11"/>
          </p:nvPr>
        </p:nvSpPr>
        <p:spPr/>
        <p:txBody>
          <a:bodyPr/>
          <a:lstStyle/>
          <a:p>
            <a:r>
              <a:rPr lang="en-US" dirty="0"/>
              <a:t>Combined Stakeholder Group</a:t>
            </a:r>
          </a:p>
        </p:txBody>
      </p:sp>
      <p:sp>
        <p:nvSpPr>
          <p:cNvPr id="6" name="Slide Number Placeholder 4"/>
          <p:cNvSpPr>
            <a:spLocks noGrp="1"/>
          </p:cNvSpPr>
          <p:nvPr>
            <p:ph type="sldNum" sz="quarter" idx="4"/>
          </p:nvPr>
        </p:nvSpPr>
        <p:spPr/>
        <p:txBody>
          <a:bodyPr/>
          <a:lstStyle/>
          <a:p>
            <a:fld id="{396272A9-6FE0-4626-AEC7-32312B635104}" type="slidenum">
              <a:rPr lang="en-US" smtClean="0">
                <a:solidFill>
                  <a:schemeClr val="bg1"/>
                </a:solidFill>
              </a:rPr>
              <a:pPr/>
              <a:t>2</a:t>
            </a:fld>
            <a:endParaRPr lang="en-US" dirty="0">
              <a:solidFill>
                <a:schemeClr val="bg1"/>
              </a:solidFill>
            </a:endParaRPr>
          </a:p>
        </p:txBody>
      </p:sp>
    </p:spTree>
    <p:extLst>
      <p:ext uri="{BB962C8B-B14F-4D97-AF65-F5344CB8AC3E}">
        <p14:creationId xmlns:p14="http://schemas.microsoft.com/office/powerpoint/2010/main" val="3381602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a:xfrm>
            <a:off x="304800" y="1447800"/>
            <a:ext cx="8839200" cy="4114800"/>
          </a:xfrm>
        </p:spPr>
        <p:txBody>
          <a:bodyPr/>
          <a:lstStyle/>
          <a:p>
            <a:r>
              <a:rPr lang="en-US" sz="2400" dirty="0" smtClean="0"/>
              <a:t>Action Items:</a:t>
            </a:r>
          </a:p>
          <a:p>
            <a:pPr lvl="1"/>
            <a:r>
              <a:rPr lang="en-US" dirty="0"/>
              <a:t>Transitioning from </a:t>
            </a:r>
            <a:r>
              <a:rPr lang="en-US" dirty="0" err="1"/>
              <a:t>Windsource</a:t>
            </a:r>
            <a:r>
              <a:rPr lang="en-US" dirty="0"/>
              <a:t>® to </a:t>
            </a:r>
            <a:r>
              <a:rPr lang="en-US" dirty="0" smtClean="0"/>
              <a:t>Renewable*Connect.</a:t>
            </a:r>
          </a:p>
          <a:p>
            <a:pPr lvl="1"/>
            <a:r>
              <a:rPr lang="en-US" dirty="0" smtClean="0"/>
              <a:t>Monthly RESA Reports on xcelenergy.com.</a:t>
            </a:r>
          </a:p>
          <a:p>
            <a:pPr lvl="1"/>
            <a:r>
              <a:rPr lang="en-US" dirty="0" smtClean="0"/>
              <a:t>Solar*Rewards Community – 2017 Awards and Updated Map</a:t>
            </a:r>
          </a:p>
          <a:p>
            <a:pPr lvl="1"/>
            <a:endParaRPr lang="en-US" dirty="0" smtClean="0"/>
          </a:p>
          <a:p>
            <a:r>
              <a:rPr lang="en-US" sz="2400" dirty="0" smtClean="0"/>
              <a:t>Admin. Issues:</a:t>
            </a:r>
          </a:p>
          <a:p>
            <a:pPr lvl="1"/>
            <a:r>
              <a:rPr lang="en-US" dirty="0" smtClean="0"/>
              <a:t>Stakeholder Group Website: Pre-2018 Materials</a:t>
            </a:r>
          </a:p>
          <a:p>
            <a:pPr lvl="1"/>
            <a:endParaRPr lang="en-US" sz="1600" dirty="0" smtClean="0"/>
          </a:p>
          <a:p>
            <a:pPr lvl="1"/>
            <a:endParaRPr lang="en-US" sz="2000" dirty="0" smtClean="0"/>
          </a:p>
          <a:p>
            <a:endParaRPr lang="en-US" dirty="0" smtClean="0"/>
          </a:p>
          <a:p>
            <a:endParaRPr lang="en-US" dirty="0"/>
          </a:p>
          <a:p>
            <a:pPr lvl="1"/>
            <a:endParaRPr lang="en-US" dirty="0" smtClean="0"/>
          </a:p>
          <a:p>
            <a:endParaRPr lang="en-US" dirty="0" smtClean="0"/>
          </a:p>
        </p:txBody>
      </p:sp>
      <p:sp>
        <p:nvSpPr>
          <p:cNvPr id="3" name="Title 2"/>
          <p:cNvSpPr>
            <a:spLocks noGrp="1"/>
          </p:cNvSpPr>
          <p:nvPr>
            <p:ph type="title"/>
          </p:nvPr>
        </p:nvSpPr>
        <p:spPr>
          <a:xfrm>
            <a:off x="304800" y="493422"/>
            <a:ext cx="8839200" cy="878179"/>
          </a:xfrm>
        </p:spPr>
        <p:txBody>
          <a:bodyPr/>
          <a:lstStyle/>
          <a:p>
            <a:r>
              <a:rPr lang="en-US" sz="2400" b="1" dirty="0"/>
              <a:t>Admin. &amp; Action Items from Last </a:t>
            </a:r>
            <a:r>
              <a:rPr lang="en-US" sz="2400" b="1" dirty="0" smtClean="0"/>
              <a:t>Meeting</a:t>
            </a:r>
            <a:endParaRPr lang="en-US" sz="2400" b="1" dirty="0"/>
          </a:p>
        </p:txBody>
      </p:sp>
      <p:sp>
        <p:nvSpPr>
          <p:cNvPr id="4" name="Text Placeholder 3"/>
          <p:cNvSpPr>
            <a:spLocks noGrp="1"/>
          </p:cNvSpPr>
          <p:nvPr>
            <p:ph type="body" sz="quarter" idx="11"/>
          </p:nvPr>
        </p:nvSpPr>
        <p:spPr/>
        <p:txBody>
          <a:bodyPr/>
          <a:lstStyle/>
          <a:p>
            <a:r>
              <a:rPr lang="en-US" dirty="0"/>
              <a:t>Combined Stakeholder Group</a:t>
            </a:r>
          </a:p>
        </p:txBody>
      </p:sp>
      <p:sp>
        <p:nvSpPr>
          <p:cNvPr id="6" name="Slide Number Placeholder 4"/>
          <p:cNvSpPr txBox="1">
            <a:spLocks/>
          </p:cNvSpPr>
          <p:nvPr/>
        </p:nvSpPr>
        <p:spPr>
          <a:xfrm>
            <a:off x="0" y="6673852"/>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a:t>
            </a:fld>
            <a:endParaRPr lang="en-US" dirty="0">
              <a:solidFill>
                <a:schemeClr val="bg1"/>
              </a:solidFill>
            </a:endParaRPr>
          </a:p>
        </p:txBody>
      </p:sp>
    </p:spTree>
    <p:extLst>
      <p:ext uri="{BB962C8B-B14F-4D97-AF65-F5344CB8AC3E}">
        <p14:creationId xmlns:p14="http://schemas.microsoft.com/office/powerpoint/2010/main" val="15346420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533400"/>
            <a:ext cx="7086600" cy="914400"/>
          </a:xfrm>
        </p:spPr>
        <p:txBody>
          <a:bodyPr/>
          <a:lstStyle/>
          <a:p>
            <a:r>
              <a:rPr lang="en-US" sz="2400" b="1" dirty="0" smtClean="0"/>
              <a:t>Renewable*Connect</a:t>
            </a:r>
            <a:endParaRPr lang="en-US" sz="2400" b="1" dirty="0">
              <a:solidFill>
                <a:schemeClr val="tx1"/>
              </a:solidFill>
            </a:endParaRPr>
          </a:p>
        </p:txBody>
      </p:sp>
      <p:sp>
        <p:nvSpPr>
          <p:cNvPr id="2" name="Rectangle 1"/>
          <p:cNvSpPr/>
          <p:nvPr/>
        </p:nvSpPr>
        <p:spPr>
          <a:xfrm>
            <a:off x="326065" y="4038602"/>
            <a:ext cx="8534400" cy="646331"/>
          </a:xfrm>
          <a:prstGeom prst="rect">
            <a:avLst/>
          </a:prstGeom>
        </p:spPr>
        <p:txBody>
          <a:bodyPr wrap="square">
            <a:spAutoFit/>
          </a:bodyPr>
          <a:lstStyle/>
          <a:p>
            <a:r>
              <a:rPr lang="en-US" dirty="0"/>
              <a:t/>
            </a:r>
            <a:br>
              <a:rPr lang="en-US" dirty="0"/>
            </a:br>
            <a:endParaRPr lang="en-US" dirty="0"/>
          </a:p>
        </p:txBody>
      </p:sp>
      <p:sp>
        <p:nvSpPr>
          <p:cNvPr id="9" name="Content Placeholder 1"/>
          <p:cNvSpPr txBox="1">
            <a:spLocks/>
          </p:cNvSpPr>
          <p:nvPr/>
        </p:nvSpPr>
        <p:spPr>
          <a:xfrm>
            <a:off x="298622" y="1150414"/>
            <a:ext cx="8534400" cy="4648200"/>
          </a:xfrm>
          <a:prstGeom prst="rect">
            <a:avLst/>
          </a:prstGeom>
        </p:spPr>
        <p:txBody>
          <a:bodyPr vert="horz" lIns="91440" tIns="45720" rIns="91440" bIns="45720" rtlCol="0">
            <a:noAutofit/>
          </a:bodyPr>
          <a:lstStyle>
            <a:lvl1pPr marL="169863" indent="-169863" algn="l" defTabSz="914400" rtl="0" eaLnBrk="1" latinLnBrk="0" hangingPunct="1">
              <a:spcBef>
                <a:spcPct val="20000"/>
              </a:spcBef>
              <a:buClr>
                <a:schemeClr val="tx1">
                  <a:lumMod val="85000"/>
                  <a:lumOff val="15000"/>
                </a:schemeClr>
              </a:buClr>
              <a:buSzPct val="100000"/>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85000"/>
                  <a:lumOff val="1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0842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5414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9986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Residential</a:t>
            </a:r>
          </a:p>
          <a:p>
            <a:pPr lvl="1"/>
            <a:r>
              <a:rPr lang="en-US" dirty="0" smtClean="0"/>
              <a:t>2,745 premises</a:t>
            </a:r>
          </a:p>
          <a:p>
            <a:pPr lvl="1"/>
            <a:r>
              <a:rPr lang="en-US" dirty="0" smtClean="0"/>
              <a:t>7,146 kW</a:t>
            </a:r>
          </a:p>
          <a:p>
            <a:r>
              <a:rPr lang="en-US" dirty="0" smtClean="0"/>
              <a:t>Commercial</a:t>
            </a:r>
          </a:p>
          <a:p>
            <a:pPr lvl="1"/>
            <a:r>
              <a:rPr lang="en-US" dirty="0" smtClean="0"/>
              <a:t>572 premises</a:t>
            </a:r>
          </a:p>
          <a:p>
            <a:pPr lvl="1"/>
            <a:r>
              <a:rPr lang="en-US" dirty="0" smtClean="0"/>
              <a:t>3,088 kW</a:t>
            </a:r>
          </a:p>
          <a:p>
            <a:r>
              <a:rPr lang="en-US" dirty="0" smtClean="0"/>
              <a:t>SG and PG</a:t>
            </a:r>
          </a:p>
          <a:p>
            <a:pPr lvl="1"/>
            <a:r>
              <a:rPr lang="en-US" dirty="0" smtClean="0"/>
              <a:t>153 premises</a:t>
            </a:r>
          </a:p>
          <a:p>
            <a:pPr lvl="1"/>
            <a:r>
              <a:rPr lang="en-US" dirty="0" smtClean="0"/>
              <a:t>39,766 kW </a:t>
            </a:r>
          </a:p>
          <a:p>
            <a:pPr lvl="1"/>
            <a:endParaRPr lang="en-US" dirty="0" smtClean="0"/>
          </a:p>
          <a:p>
            <a:r>
              <a:rPr lang="en-US" dirty="0" smtClean="0"/>
              <a:t>Construction nearly complete</a:t>
            </a:r>
          </a:p>
          <a:p>
            <a:r>
              <a:rPr lang="en-US" dirty="0" smtClean="0"/>
              <a:t>Commercial operation by end of year</a:t>
            </a:r>
            <a:endParaRPr lang="en-US" dirty="0"/>
          </a:p>
        </p:txBody>
      </p:sp>
      <p:sp>
        <p:nvSpPr>
          <p:cNvPr id="11" name="Slide Number Placeholder 4"/>
          <p:cNvSpPr>
            <a:spLocks noGrp="1"/>
          </p:cNvSpPr>
          <p:nvPr>
            <p:ph type="sldNum" sz="quarter" idx="4"/>
          </p:nvPr>
        </p:nvSpPr>
        <p:spPr>
          <a:xfrm>
            <a:off x="0" y="6673852"/>
            <a:ext cx="609600" cy="212725"/>
          </a:xfrm>
        </p:spPr>
        <p:txBody>
          <a:bodyPr/>
          <a:lstStyle/>
          <a:p>
            <a:fld id="{396272A9-6FE0-4626-AEC7-32312B635104}" type="slidenum">
              <a:rPr lang="en-US" smtClean="0">
                <a:solidFill>
                  <a:schemeClr val="bg1"/>
                </a:solidFill>
              </a:rPr>
              <a:pPr/>
              <a:t>4</a:t>
            </a:fld>
            <a:endParaRPr lang="en-US" dirty="0">
              <a:solidFill>
                <a:schemeClr val="bg1"/>
              </a:solidFill>
            </a:endParaRPr>
          </a:p>
        </p:txBody>
      </p:sp>
      <p:sp>
        <p:nvSpPr>
          <p:cNvPr id="10" name="Text Placeholder 3"/>
          <p:cNvSpPr>
            <a:spLocks noGrp="1"/>
          </p:cNvSpPr>
          <p:nvPr>
            <p:ph type="body" sz="quarter" idx="11"/>
          </p:nvPr>
        </p:nvSpPr>
        <p:spPr>
          <a:xfrm>
            <a:off x="1153633" y="21268"/>
            <a:ext cx="5334000" cy="217967"/>
          </a:xfrm>
        </p:spPr>
        <p:txBody>
          <a:bodyPr/>
          <a:lstStyle/>
          <a:p>
            <a:r>
              <a:rPr lang="en-US" dirty="0"/>
              <a:t>Combined Stakeholder Group</a:t>
            </a:r>
          </a:p>
        </p:txBody>
      </p:sp>
      <p:sp>
        <p:nvSpPr>
          <p:cNvPr id="8" name="Rectangle 7"/>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3886200"/>
            <a:ext cx="3657601" cy="2701078"/>
          </a:xfrm>
          <a:prstGeom prst="rect">
            <a:avLst/>
          </a:prstGeom>
          <a:ln>
            <a:solidFill>
              <a:schemeClr val="bg1"/>
            </a:solidFill>
          </a:ln>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3998" y="690056"/>
            <a:ext cx="3657600" cy="2586544"/>
          </a:xfrm>
          <a:prstGeom prst="rect">
            <a:avLst/>
          </a:prstGeom>
          <a:ln>
            <a:solidFill>
              <a:schemeClr val="bg1"/>
            </a:solidFill>
          </a:ln>
        </p:spPr>
      </p:pic>
    </p:spTree>
    <p:extLst>
      <p:ext uri="{BB962C8B-B14F-4D97-AF65-F5344CB8AC3E}">
        <p14:creationId xmlns:p14="http://schemas.microsoft.com/office/powerpoint/2010/main" val="34175503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Slide Number Placeholder 4"/>
          <p:cNvSpPr>
            <a:spLocks noGrp="1"/>
          </p:cNvSpPr>
          <p:nvPr>
            <p:ph type="sldNum" sz="quarter" idx="4"/>
          </p:nvPr>
        </p:nvSpPr>
        <p:spPr>
          <a:xfrm>
            <a:off x="0" y="6673852"/>
            <a:ext cx="609600" cy="212725"/>
          </a:xfrm>
        </p:spPr>
        <p:txBody>
          <a:bodyPr/>
          <a:lstStyle/>
          <a:p>
            <a:fld id="{396272A9-6FE0-4626-AEC7-32312B635104}" type="slidenum">
              <a:rPr lang="en-US" smtClean="0">
                <a:solidFill>
                  <a:schemeClr val="bg1"/>
                </a:solidFill>
              </a:rPr>
              <a:pPr/>
              <a:t>5</a:t>
            </a:fld>
            <a:endParaRPr lang="en-US" dirty="0">
              <a:solidFill>
                <a:schemeClr val="bg1"/>
              </a:solidFill>
            </a:endParaRPr>
          </a:p>
        </p:txBody>
      </p:sp>
      <p:sp>
        <p:nvSpPr>
          <p:cNvPr id="10" name="Text Placeholder 3"/>
          <p:cNvSpPr>
            <a:spLocks noGrp="1"/>
          </p:cNvSpPr>
          <p:nvPr>
            <p:ph type="body" sz="quarter" idx="11"/>
          </p:nvPr>
        </p:nvSpPr>
        <p:spPr>
          <a:xfrm>
            <a:off x="1153633" y="21268"/>
            <a:ext cx="5334000" cy="217967"/>
          </a:xfrm>
        </p:spPr>
        <p:txBody>
          <a:bodyPr/>
          <a:lstStyle/>
          <a:p>
            <a:r>
              <a:rPr lang="en-US" dirty="0"/>
              <a:t>Combined Stakeholder Group</a:t>
            </a:r>
          </a:p>
        </p:txBody>
      </p:sp>
      <p:sp>
        <p:nvSpPr>
          <p:cNvPr id="11" name="Title 2"/>
          <p:cNvSpPr>
            <a:spLocks noGrp="1"/>
          </p:cNvSpPr>
          <p:nvPr>
            <p:ph type="title"/>
          </p:nvPr>
        </p:nvSpPr>
        <p:spPr>
          <a:xfrm>
            <a:off x="304800" y="493422"/>
            <a:ext cx="8534400" cy="878179"/>
          </a:xfrm>
          <a:solidFill>
            <a:schemeClr val="bg1"/>
          </a:solidFill>
        </p:spPr>
        <p:txBody>
          <a:bodyPr/>
          <a:lstStyle/>
          <a:p>
            <a:r>
              <a:rPr lang="en-US" sz="2400" b="1" dirty="0" smtClean="0"/>
              <a:t>Solar*Rewards &amp; Net Energy Metering Only - Dashboards</a:t>
            </a:r>
            <a:endParaRPr lang="en-US" sz="2400" b="1" dirty="0"/>
          </a:p>
        </p:txBody>
      </p:sp>
      <p:graphicFrame>
        <p:nvGraphicFramePr>
          <p:cNvPr id="8" name="Chart 7"/>
          <p:cNvGraphicFramePr>
            <a:graphicFrameLocks/>
          </p:cNvGraphicFramePr>
          <p:nvPr>
            <p:extLst>
              <p:ext uri="{D42A27DB-BD31-4B8C-83A1-F6EECF244321}">
                <p14:modId xmlns:p14="http://schemas.microsoft.com/office/powerpoint/2010/main" val="3534450174"/>
              </p:ext>
            </p:extLst>
          </p:nvPr>
        </p:nvGraphicFramePr>
        <p:xfrm>
          <a:off x="664135" y="1225242"/>
          <a:ext cx="7750192" cy="5351148"/>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p:cNvSpPr txBox="1"/>
          <p:nvPr/>
        </p:nvSpPr>
        <p:spPr>
          <a:xfrm rot="16200000">
            <a:off x="-1604760" y="3424088"/>
            <a:ext cx="4894493" cy="33231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1" baseline="0" dirty="0">
                <a:latin typeface="Arial" panose="020B0604020202020204" pitchFamily="34" charset="0"/>
                <a:cs typeface="Arial" panose="020B0604020202020204" pitchFamily="34" charset="0"/>
              </a:rPr>
              <a:t>(kW)</a:t>
            </a:r>
            <a:endParaRPr lang="en-US" sz="1400" b="1" dirty="0">
              <a:latin typeface="Arial" panose="020B0604020202020204" pitchFamily="34" charset="0"/>
              <a:cs typeface="Arial" panose="020B0604020202020204" pitchFamily="34" charset="0"/>
            </a:endParaRPr>
          </a:p>
        </p:txBody>
      </p:sp>
      <p:sp>
        <p:nvSpPr>
          <p:cNvPr id="14" name="TextBox 1"/>
          <p:cNvSpPr txBox="1"/>
          <p:nvPr/>
        </p:nvSpPr>
        <p:spPr>
          <a:xfrm>
            <a:off x="1036454" y="1402079"/>
            <a:ext cx="7016685" cy="65242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a:latin typeface="Arial" panose="020B0604020202020204" pitchFamily="34" charset="0"/>
                <a:cs typeface="Arial" panose="020B0604020202020204" pitchFamily="34" charset="0"/>
              </a:rPr>
              <a:t>Private</a:t>
            </a:r>
            <a:r>
              <a:rPr lang="en-US" sz="1800" baseline="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Solar Applications Received</a:t>
            </a:r>
            <a:r>
              <a:rPr lang="en-US" sz="1800" baseline="0" dirty="0">
                <a:latin typeface="Arial" panose="020B0604020202020204" pitchFamily="34" charset="0"/>
                <a:cs typeface="Arial" panose="020B0604020202020204" pitchFamily="34" charset="0"/>
              </a:rPr>
              <a:t> (Cumulative)</a:t>
            </a:r>
            <a:endParaRPr lang="en-US" sz="1800" dirty="0">
              <a:latin typeface="Arial" panose="020B0604020202020204" pitchFamily="34" charset="0"/>
              <a:cs typeface="Arial" panose="020B0604020202020204" pitchFamily="34" charset="0"/>
            </a:endParaRPr>
          </a:p>
        </p:txBody>
      </p:sp>
      <p:sp>
        <p:nvSpPr>
          <p:cNvPr id="15" name="TextBox 35"/>
          <p:cNvSpPr txBox="1"/>
          <p:nvPr/>
        </p:nvSpPr>
        <p:spPr>
          <a:xfrm>
            <a:off x="6388926" y="4603470"/>
            <a:ext cx="2035613" cy="1097280"/>
          </a:xfrm>
          <a:prstGeom prst="rect">
            <a:avLst/>
          </a:prstGeom>
          <a:solidFill>
            <a:schemeClr val="lt1"/>
          </a:solidFill>
          <a:ln w="6350" cmpd="sng">
            <a:solidFill>
              <a:schemeClr val="tx1"/>
            </a:solidFill>
            <a:prstDash val="dash"/>
          </a:ln>
        </p:spPr>
        <p:style>
          <a:lnRef idx="0">
            <a:scrgbClr r="0" g="0" b="0"/>
          </a:lnRef>
          <a:fillRef idx="0">
            <a:scrgbClr r="0" g="0" b="0"/>
          </a:fillRef>
          <a:effectRef idx="0">
            <a:scrgbClr r="0" g="0" b="0"/>
          </a:effectRef>
          <a:fontRef idx="minor">
            <a:schemeClr val="dk1"/>
          </a:fontRef>
        </p:style>
        <p:txBody>
          <a:bodyPr wrap="square" lIns="45720" tIns="27432" rIns="18288" bIns="27432"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rtl="0" eaLnBrk="1" latinLnBrk="0" hangingPunct="1"/>
            <a:r>
              <a:rPr lang="en-US" sz="800" i="1" dirty="0">
                <a:solidFill>
                  <a:schemeClr val="dk1"/>
                </a:solidFill>
                <a:effectLst/>
                <a:latin typeface="Arial" panose="020B0604020202020204" pitchFamily="34" charset="0"/>
                <a:ea typeface="+mn-ea"/>
                <a:cs typeface="Arial" panose="020B0604020202020204" pitchFamily="34" charset="0"/>
              </a:rPr>
              <a:t>*Of the 46.4 MW of NEM Large </a:t>
            </a:r>
            <a:r>
              <a:rPr lang="en-US" sz="800" i="1" baseline="0" dirty="0">
                <a:solidFill>
                  <a:schemeClr val="dk1"/>
                </a:solidFill>
                <a:effectLst/>
                <a:latin typeface="Arial" panose="020B0604020202020204" pitchFamily="34" charset="0"/>
                <a:ea typeface="+mn-ea"/>
                <a:cs typeface="Arial" panose="020B0604020202020204" pitchFamily="34" charset="0"/>
              </a:rPr>
              <a:t> applications, 1.7 MW have progressed to the Engineering Review Stage or </a:t>
            </a:r>
            <a:r>
              <a:rPr lang="en-US" sz="800" i="1" baseline="0" dirty="0" smtClean="0">
                <a:solidFill>
                  <a:schemeClr val="dk1"/>
                </a:solidFill>
                <a:effectLst/>
                <a:latin typeface="Arial" panose="020B0604020202020204" pitchFamily="34" charset="0"/>
                <a:ea typeface="+mn-ea"/>
                <a:cs typeface="Arial" panose="020B0604020202020204" pitchFamily="34" charset="0"/>
              </a:rPr>
              <a:t>further </a:t>
            </a:r>
            <a:r>
              <a:rPr lang="en-US" sz="800" i="1" baseline="0" dirty="0">
                <a:solidFill>
                  <a:schemeClr val="dk1"/>
                </a:solidFill>
                <a:effectLst/>
                <a:latin typeface="Arial" panose="020B0604020202020204" pitchFamily="34" charset="0"/>
                <a:ea typeface="+mn-ea"/>
                <a:cs typeface="Arial" panose="020B0604020202020204" pitchFamily="34" charset="0"/>
              </a:rPr>
              <a:t>in the development process. Of the 11 MW from NEM Medium, only 3.1 MW has progressed beyond Engineering Review.</a:t>
            </a:r>
          </a:p>
        </p:txBody>
      </p:sp>
    </p:spTree>
    <p:extLst>
      <p:ext uri="{BB962C8B-B14F-4D97-AF65-F5344CB8AC3E}">
        <p14:creationId xmlns:p14="http://schemas.microsoft.com/office/powerpoint/2010/main" val="1049082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10" name="Chart 9"/>
          <p:cNvGraphicFramePr>
            <a:graphicFrameLocks/>
          </p:cNvGraphicFramePr>
          <p:nvPr>
            <p:extLst>
              <p:ext uri="{D42A27DB-BD31-4B8C-83A1-F6EECF244321}">
                <p14:modId xmlns:p14="http://schemas.microsoft.com/office/powerpoint/2010/main" val="4171269481"/>
              </p:ext>
            </p:extLst>
          </p:nvPr>
        </p:nvGraphicFramePr>
        <p:xfrm>
          <a:off x="685800" y="1185510"/>
          <a:ext cx="7772400" cy="5291490"/>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2"/>
          <p:cNvSpPr txBox="1"/>
          <p:nvPr/>
        </p:nvSpPr>
        <p:spPr>
          <a:xfrm rot="16200000">
            <a:off x="-1474179" y="3704563"/>
            <a:ext cx="4741151" cy="26879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1" baseline="0" dirty="0">
                <a:latin typeface="Arial" panose="020B0604020202020204" pitchFamily="34" charset="0"/>
                <a:cs typeface="Arial" panose="020B0604020202020204" pitchFamily="34" charset="0"/>
              </a:rPr>
              <a:t>(kW)</a:t>
            </a:r>
            <a:endParaRPr lang="en-US" sz="1400" b="1" dirty="0">
              <a:latin typeface="Arial" panose="020B0604020202020204" pitchFamily="34" charset="0"/>
              <a:cs typeface="Arial" panose="020B0604020202020204" pitchFamily="34" charset="0"/>
            </a:endParaRPr>
          </a:p>
        </p:txBody>
      </p:sp>
      <p:sp>
        <p:nvSpPr>
          <p:cNvPr id="12" name="TextBox 1"/>
          <p:cNvSpPr txBox="1"/>
          <p:nvPr/>
        </p:nvSpPr>
        <p:spPr>
          <a:xfrm>
            <a:off x="1259393" y="1468382"/>
            <a:ext cx="6847219" cy="44684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a:latin typeface="Arial" panose="020B0604020202020204" pitchFamily="34" charset="0"/>
                <a:cs typeface="Arial" panose="020B0604020202020204" pitchFamily="34" charset="0"/>
              </a:rPr>
              <a:t>Small Solar*Rewards</a:t>
            </a:r>
            <a:r>
              <a:rPr lang="en-US" sz="1800" baseline="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&amp; Net </a:t>
            </a:r>
            <a:r>
              <a:rPr lang="en-US" sz="1800" baseline="0" dirty="0">
                <a:latin typeface="Arial" panose="020B0604020202020204" pitchFamily="34" charset="0"/>
                <a:cs typeface="Arial" panose="020B0604020202020204" pitchFamily="34" charset="0"/>
              </a:rPr>
              <a:t>Metering </a:t>
            </a:r>
            <a:r>
              <a:rPr lang="en-US" sz="1800" dirty="0">
                <a:latin typeface="Arial" panose="020B0604020202020204" pitchFamily="34" charset="0"/>
                <a:cs typeface="Arial" panose="020B0604020202020204" pitchFamily="34" charset="0"/>
              </a:rPr>
              <a:t>Monthly Applications (YTD)</a:t>
            </a:r>
          </a:p>
        </p:txBody>
      </p:sp>
      <p:sp>
        <p:nvSpPr>
          <p:cNvPr id="13" name="TextBox 28"/>
          <p:cNvSpPr txBox="1"/>
          <p:nvPr/>
        </p:nvSpPr>
        <p:spPr>
          <a:xfrm>
            <a:off x="6180363" y="4343400"/>
            <a:ext cx="1964875" cy="796886"/>
          </a:xfrm>
          <a:prstGeom prst="rect">
            <a:avLst/>
          </a:prstGeom>
          <a:solidFill>
            <a:schemeClr val="lt1"/>
          </a:solidFill>
          <a:ln w="6350" cmpd="sng">
            <a:solidFill>
              <a:schemeClr val="tx1"/>
            </a:solidFill>
            <a:prstDash val="dash"/>
          </a:ln>
        </p:spPr>
        <p:style>
          <a:lnRef idx="0">
            <a:scrgbClr r="0" g="0" b="0"/>
          </a:lnRef>
          <a:fillRef idx="0">
            <a:scrgbClr r="0" g="0" b="0"/>
          </a:fillRef>
          <a:effectRef idx="0">
            <a:scrgbClr r="0" g="0" b="0"/>
          </a:effectRef>
          <a:fontRef idx="minor">
            <a:schemeClr val="dk1"/>
          </a:fontRef>
        </p:style>
        <p:txBody>
          <a:bodyPr wrap="square" lIns="18288" tIns="27432" rIns="18288" bIns="27432"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800" i="1" baseline="0">
                <a:latin typeface="Arial" panose="020B0604020202020204" pitchFamily="34" charset="0"/>
                <a:cs typeface="Arial" panose="020B0604020202020204" pitchFamily="34" charset="0"/>
              </a:rPr>
              <a:t>Solar*Rewards Program provides up to 24 MW of annual  REC incentives, which is  available for up to 2 MW per month.</a:t>
            </a:r>
            <a:endParaRPr lang="en-US" sz="800" i="1">
              <a:latin typeface="Arial" panose="020B0604020202020204" pitchFamily="34" charset="0"/>
              <a:cs typeface="Arial" panose="020B0604020202020204" pitchFamily="34" charset="0"/>
            </a:endParaRPr>
          </a:p>
        </p:txBody>
      </p:sp>
      <p:cxnSp>
        <p:nvCxnSpPr>
          <p:cNvPr id="14" name="Straight Connector 13"/>
          <p:cNvCxnSpPr/>
          <p:nvPr/>
        </p:nvCxnSpPr>
        <p:spPr>
          <a:xfrm>
            <a:off x="2057400" y="4314899"/>
            <a:ext cx="3810000"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 name="Title 2"/>
          <p:cNvSpPr>
            <a:spLocks noGrp="1"/>
          </p:cNvSpPr>
          <p:nvPr>
            <p:ph type="title"/>
          </p:nvPr>
        </p:nvSpPr>
        <p:spPr>
          <a:xfrm>
            <a:off x="304800" y="493422"/>
            <a:ext cx="8534400" cy="878179"/>
          </a:xfrm>
          <a:noFill/>
        </p:spPr>
        <p:txBody>
          <a:bodyPr/>
          <a:lstStyle/>
          <a:p>
            <a:r>
              <a:rPr lang="en-US" sz="2400" b="1" dirty="0" smtClean="0"/>
              <a:t>Solar*Rewards &amp; Net Energy Metering Only - Dashboards</a:t>
            </a:r>
            <a:endParaRPr lang="en-US" sz="2400" b="1" dirty="0"/>
          </a:p>
        </p:txBody>
      </p:sp>
      <p:sp>
        <p:nvSpPr>
          <p:cNvPr id="17" name="Text Placeholder 3"/>
          <p:cNvSpPr>
            <a:spLocks noGrp="1"/>
          </p:cNvSpPr>
          <p:nvPr>
            <p:ph type="body" sz="quarter" idx="11"/>
          </p:nvPr>
        </p:nvSpPr>
        <p:spPr>
          <a:xfrm>
            <a:off x="1153633" y="21268"/>
            <a:ext cx="5334000" cy="217967"/>
          </a:xfrm>
        </p:spPr>
        <p:txBody>
          <a:bodyPr/>
          <a:lstStyle/>
          <a:p>
            <a:r>
              <a:rPr lang="en-US" dirty="0"/>
              <a:t>Combined Stakeholder Group</a:t>
            </a:r>
          </a:p>
        </p:txBody>
      </p:sp>
      <p:sp>
        <p:nvSpPr>
          <p:cNvPr id="18" name="Slide Number Placeholder 4"/>
          <p:cNvSpPr txBox="1">
            <a:spLocks/>
          </p:cNvSpPr>
          <p:nvPr/>
        </p:nvSpPr>
        <p:spPr>
          <a:xfrm>
            <a:off x="0" y="6673852"/>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6</a:t>
            </a:fld>
            <a:endParaRPr lang="en-US" dirty="0">
              <a:solidFill>
                <a:schemeClr val="bg1"/>
              </a:solidFill>
            </a:endParaRPr>
          </a:p>
        </p:txBody>
      </p:sp>
    </p:spTree>
    <p:extLst>
      <p:ext uri="{BB962C8B-B14F-4D97-AF65-F5344CB8AC3E}">
        <p14:creationId xmlns:p14="http://schemas.microsoft.com/office/powerpoint/2010/main" val="4221708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Text Placeholder 3"/>
          <p:cNvSpPr>
            <a:spLocks noGrp="1"/>
          </p:cNvSpPr>
          <p:nvPr>
            <p:ph type="body" sz="quarter" idx="11"/>
          </p:nvPr>
        </p:nvSpPr>
        <p:spPr/>
        <p:txBody>
          <a:bodyPr/>
          <a:lstStyle/>
          <a:p>
            <a:endParaRPr lang="en-US" dirty="0"/>
          </a:p>
        </p:txBody>
      </p:sp>
      <p:graphicFrame>
        <p:nvGraphicFramePr>
          <p:cNvPr id="6" name="Chart 5"/>
          <p:cNvGraphicFramePr>
            <a:graphicFrameLocks/>
          </p:cNvGraphicFramePr>
          <p:nvPr>
            <p:extLst>
              <p:ext uri="{D42A27DB-BD31-4B8C-83A1-F6EECF244321}">
                <p14:modId xmlns:p14="http://schemas.microsoft.com/office/powerpoint/2010/main" val="374297173"/>
              </p:ext>
            </p:extLst>
          </p:nvPr>
        </p:nvGraphicFramePr>
        <p:xfrm>
          <a:off x="76200" y="1326137"/>
          <a:ext cx="5410200" cy="3929849"/>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13"/>
          <p:cNvSpPr txBox="1"/>
          <p:nvPr/>
        </p:nvSpPr>
        <p:spPr>
          <a:xfrm rot="16200000">
            <a:off x="-1774081" y="3033347"/>
            <a:ext cx="4021852" cy="24116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a:latin typeface="Arial" panose="020B0604020202020204" pitchFamily="34" charset="0"/>
                <a:cs typeface="Arial" panose="020B0604020202020204" pitchFamily="34" charset="0"/>
              </a:rPr>
              <a:t>(</a:t>
            </a:r>
            <a:r>
              <a:rPr lang="en-US" sz="1000" b="1">
                <a:latin typeface="Arial" panose="020B0604020202020204" pitchFamily="34" charset="0"/>
                <a:cs typeface="Arial" panose="020B0604020202020204" pitchFamily="34" charset="0"/>
              </a:rPr>
              <a:t>kW</a:t>
            </a:r>
            <a:r>
              <a:rPr lang="en-US" sz="1100" b="1">
                <a:latin typeface="Arial" panose="020B0604020202020204" pitchFamily="34" charset="0"/>
                <a:cs typeface="Arial" panose="020B0604020202020204" pitchFamily="34" charset="0"/>
              </a:rPr>
              <a:t>)</a:t>
            </a:r>
          </a:p>
        </p:txBody>
      </p:sp>
      <p:sp>
        <p:nvSpPr>
          <p:cNvPr id="9" name="TextBox 33"/>
          <p:cNvSpPr txBox="1"/>
          <p:nvPr/>
        </p:nvSpPr>
        <p:spPr>
          <a:xfrm>
            <a:off x="116264" y="5143009"/>
            <a:ext cx="3783709" cy="343391"/>
          </a:xfrm>
          <a:prstGeom prst="rect">
            <a:avLst/>
          </a:prstGeom>
          <a:solidFill>
            <a:schemeClr val="lt1"/>
          </a:solidFill>
          <a:ln w="6350" cmpd="sng">
            <a:solidFill>
              <a:schemeClr val="tx1"/>
            </a:solidFill>
            <a:prstDash val="dash"/>
          </a:ln>
        </p:spPr>
        <p:style>
          <a:lnRef idx="0">
            <a:scrgbClr r="0" g="0" b="0"/>
          </a:lnRef>
          <a:fillRef idx="0">
            <a:scrgbClr r="0" g="0" b="0"/>
          </a:fillRef>
          <a:effectRef idx="0">
            <a:scrgbClr r="0" g="0" b="0"/>
          </a:effectRef>
          <a:fontRef idx="minor">
            <a:schemeClr val="dk1"/>
          </a:fontRef>
        </p:style>
        <p:txBody>
          <a:bodyPr wrap="square" lIns="45720" tIns="27432" rIns="18288" bIns="27432"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rtl="0" eaLnBrk="1" latinLnBrk="0" hangingPunct="1"/>
            <a:r>
              <a:rPr lang="en-US" sz="800" i="1" dirty="0">
                <a:solidFill>
                  <a:schemeClr val="dk1"/>
                </a:solidFill>
                <a:effectLst/>
                <a:latin typeface="Arial" panose="020B0604020202020204" pitchFamily="34" charset="0"/>
                <a:ea typeface="+mn-ea"/>
                <a:cs typeface="Arial" panose="020B0604020202020204" pitchFamily="34" charset="0"/>
              </a:rPr>
              <a:t>*The</a:t>
            </a:r>
            <a:r>
              <a:rPr lang="en-US" sz="800" i="1" baseline="0" dirty="0">
                <a:solidFill>
                  <a:schemeClr val="dk1"/>
                </a:solidFill>
                <a:effectLst/>
                <a:latin typeface="Arial" panose="020B0604020202020204" pitchFamily="34" charset="0"/>
                <a:ea typeface="+mn-ea"/>
                <a:cs typeface="Arial" panose="020B0604020202020204" pitchFamily="34" charset="0"/>
              </a:rPr>
              <a:t> cancellation quantity in February 2017 shows an excess of 675 kW that were cancelled almost immediately because of a delay in closing the program opening. </a:t>
            </a:r>
            <a:endParaRPr lang="en-US" sz="800" i="1" dirty="0">
              <a:effectLst/>
              <a:latin typeface="Arial" panose="020B0604020202020204" pitchFamily="34" charset="0"/>
              <a:cs typeface="Arial" panose="020B0604020202020204" pitchFamily="34" charset="0"/>
            </a:endParaRPr>
          </a:p>
        </p:txBody>
      </p:sp>
      <p:graphicFrame>
        <p:nvGraphicFramePr>
          <p:cNvPr id="10" name="Chart 9"/>
          <p:cNvGraphicFramePr>
            <a:graphicFrameLocks/>
          </p:cNvGraphicFramePr>
          <p:nvPr>
            <p:extLst>
              <p:ext uri="{D42A27DB-BD31-4B8C-83A1-F6EECF244321}">
                <p14:modId xmlns:p14="http://schemas.microsoft.com/office/powerpoint/2010/main" val="1989243231"/>
              </p:ext>
            </p:extLst>
          </p:nvPr>
        </p:nvGraphicFramePr>
        <p:xfrm>
          <a:off x="5104099" y="1327951"/>
          <a:ext cx="5411501" cy="3929849"/>
        </p:xfrm>
        <a:graphic>
          <a:graphicData uri="http://schemas.openxmlformats.org/drawingml/2006/chart">
            <c:chart xmlns:c="http://schemas.openxmlformats.org/drawingml/2006/chart" xmlns:r="http://schemas.openxmlformats.org/officeDocument/2006/relationships" r:id="rId3"/>
          </a:graphicData>
        </a:graphic>
      </p:graphicFrame>
      <p:sp>
        <p:nvSpPr>
          <p:cNvPr id="13" name="Slide Number Placeholder 4"/>
          <p:cNvSpPr txBox="1">
            <a:spLocks/>
          </p:cNvSpPr>
          <p:nvPr/>
        </p:nvSpPr>
        <p:spPr>
          <a:xfrm>
            <a:off x="0" y="6673852"/>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7</a:t>
            </a:fld>
            <a:endParaRPr lang="en-US" dirty="0">
              <a:solidFill>
                <a:schemeClr val="bg1"/>
              </a:solidFill>
            </a:endParaRPr>
          </a:p>
        </p:txBody>
      </p:sp>
      <p:sp>
        <p:nvSpPr>
          <p:cNvPr id="14" name="Title 2"/>
          <p:cNvSpPr>
            <a:spLocks noGrp="1"/>
          </p:cNvSpPr>
          <p:nvPr>
            <p:ph type="title"/>
          </p:nvPr>
        </p:nvSpPr>
        <p:spPr>
          <a:xfrm>
            <a:off x="304800" y="493422"/>
            <a:ext cx="8534400" cy="878179"/>
          </a:xfrm>
          <a:solidFill>
            <a:schemeClr val="bg1"/>
          </a:solidFill>
        </p:spPr>
        <p:txBody>
          <a:bodyPr/>
          <a:lstStyle/>
          <a:p>
            <a:r>
              <a:rPr lang="en-US" sz="2400" b="1" dirty="0" smtClean="0"/>
              <a:t>Solar*Rewards &amp; Net Energy Metering Only - Dashboards</a:t>
            </a:r>
            <a:endParaRPr lang="en-US" sz="2400" b="1"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2823" y="4960500"/>
            <a:ext cx="1347896" cy="1508999"/>
          </a:xfrm>
          <a:prstGeom prst="rect">
            <a:avLst/>
          </a:prstGeom>
          <a:solidFill>
            <a:schemeClr val="bg1"/>
          </a:solidFill>
          <a:ln>
            <a:noFill/>
          </a:ln>
        </p:spPr>
      </p:pic>
      <p:sp>
        <p:nvSpPr>
          <p:cNvPr id="2" name="Rectangle 1"/>
          <p:cNvSpPr/>
          <p:nvPr/>
        </p:nvSpPr>
        <p:spPr>
          <a:xfrm>
            <a:off x="83609" y="1240974"/>
            <a:ext cx="3878791" cy="4474026"/>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876800" y="1240974"/>
            <a:ext cx="4111489" cy="390203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3"/>
          <p:cNvSpPr txBox="1"/>
          <p:nvPr/>
        </p:nvSpPr>
        <p:spPr>
          <a:xfrm rot="16200000">
            <a:off x="3309213" y="3109547"/>
            <a:ext cx="4021852" cy="24116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dirty="0">
                <a:latin typeface="Arial" panose="020B0604020202020204" pitchFamily="34" charset="0"/>
                <a:cs typeface="Arial" panose="020B0604020202020204" pitchFamily="34" charset="0"/>
              </a:rPr>
              <a:t>(</a:t>
            </a:r>
            <a:r>
              <a:rPr lang="en-US" sz="1000" b="1" dirty="0">
                <a:latin typeface="Arial" panose="020B0604020202020204" pitchFamily="34" charset="0"/>
                <a:cs typeface="Arial" panose="020B0604020202020204" pitchFamily="34" charset="0"/>
              </a:rPr>
              <a:t>kW</a:t>
            </a:r>
            <a:r>
              <a:rPr lang="en-US" sz="1100" b="1" dirty="0">
                <a:latin typeface="Arial" panose="020B0604020202020204" pitchFamily="34" charset="0"/>
                <a:cs typeface="Arial" panose="020B0604020202020204" pitchFamily="34" charset="0"/>
              </a:rPr>
              <a:t>)</a:t>
            </a:r>
          </a:p>
        </p:txBody>
      </p:sp>
      <p:sp>
        <p:nvSpPr>
          <p:cNvPr id="11" name="TextBox 1"/>
          <p:cNvSpPr txBox="1"/>
          <p:nvPr/>
        </p:nvSpPr>
        <p:spPr>
          <a:xfrm>
            <a:off x="4876800" y="1240974"/>
            <a:ext cx="4111489" cy="4596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a:latin typeface="Arial" panose="020B0604020202020204" pitchFamily="34" charset="0"/>
                <a:cs typeface="Arial" panose="020B0604020202020204" pitchFamily="34" charset="0"/>
              </a:rPr>
              <a:t>Small</a:t>
            </a:r>
            <a:r>
              <a:rPr lang="en-US" sz="1800" baseline="0" dirty="0">
                <a:latin typeface="Arial" panose="020B0604020202020204" pitchFamily="34" charset="0"/>
                <a:cs typeface="Arial" panose="020B0604020202020204" pitchFamily="34" charset="0"/>
              </a:rPr>
              <a:t> Net Metering Only Stage </a:t>
            </a:r>
            <a:r>
              <a:rPr lang="en-US" sz="1800" baseline="0" dirty="0" smtClean="0">
                <a:latin typeface="Arial" panose="020B0604020202020204" pitchFamily="34" charset="0"/>
                <a:cs typeface="Arial" panose="020B0604020202020204" pitchFamily="34" charset="0"/>
              </a:rPr>
              <a:t>Status</a:t>
            </a:r>
            <a:endParaRPr lang="en-US" sz="1800" dirty="0">
              <a:latin typeface="Arial" panose="020B0604020202020204" pitchFamily="34" charset="0"/>
              <a:cs typeface="Arial" panose="020B0604020202020204" pitchFamily="34" charset="0"/>
            </a:endParaRPr>
          </a:p>
        </p:txBody>
      </p:sp>
      <p:sp>
        <p:nvSpPr>
          <p:cNvPr id="8" name="TextBox 1"/>
          <p:cNvSpPr txBox="1"/>
          <p:nvPr/>
        </p:nvSpPr>
        <p:spPr>
          <a:xfrm>
            <a:off x="83609" y="1240973"/>
            <a:ext cx="3878792" cy="39542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a:latin typeface="Arial" panose="020B0604020202020204" pitchFamily="34" charset="0"/>
                <a:cs typeface="Arial" panose="020B0604020202020204" pitchFamily="34" charset="0"/>
              </a:rPr>
              <a:t>Small</a:t>
            </a:r>
            <a:r>
              <a:rPr lang="en-US" sz="1800" baseline="0" dirty="0">
                <a:latin typeface="Arial" panose="020B0604020202020204" pitchFamily="34" charset="0"/>
                <a:cs typeface="Arial" panose="020B0604020202020204" pitchFamily="34" charset="0"/>
              </a:rPr>
              <a:t> Solar*Rewards </a:t>
            </a:r>
            <a:r>
              <a:rPr lang="en-US" sz="1800" baseline="0" dirty="0" smtClean="0">
                <a:latin typeface="Arial" panose="020B0604020202020204" pitchFamily="34" charset="0"/>
                <a:cs typeface="Arial" panose="020B0604020202020204" pitchFamily="34" charset="0"/>
              </a:rPr>
              <a:t>Stage</a:t>
            </a:r>
            <a:endParaRPr lang="en-US" sz="1800" dirty="0">
              <a:latin typeface="Arial" panose="020B0604020202020204" pitchFamily="34" charset="0"/>
              <a:cs typeface="Arial" panose="020B0604020202020204" pitchFamily="34" charset="0"/>
            </a:endParaRPr>
          </a:p>
        </p:txBody>
      </p:sp>
      <p:sp>
        <p:nvSpPr>
          <p:cNvPr id="16" name="TextBox 15"/>
          <p:cNvSpPr txBox="1"/>
          <p:nvPr/>
        </p:nvSpPr>
        <p:spPr>
          <a:xfrm>
            <a:off x="0" y="6400800"/>
            <a:ext cx="9144000" cy="273052"/>
          </a:xfrm>
          <a:prstGeom prst="rect">
            <a:avLst/>
          </a:prstGeom>
        </p:spPr>
        <p:txBody>
          <a:bodyPr vert="horz" wrap="square" lIns="91440" tIns="45720" rIns="91440" bIns="45720" rtlCol="0" anchor="ctr">
            <a:normAutofit/>
          </a:bodyPr>
          <a:lstStyle/>
          <a:p>
            <a:pPr algn="ctr"/>
            <a:r>
              <a:rPr lang="en-US" sz="800" dirty="0">
                <a:latin typeface="Arial" panose="020B0604020202020204" pitchFamily="34" charset="0"/>
                <a:cs typeface="Arial" panose="020B0604020202020204" pitchFamily="34" charset="0"/>
              </a:rPr>
              <a:t>*Source data was extracted on </a:t>
            </a:r>
            <a:r>
              <a:rPr lang="en-US" sz="800" dirty="0" smtClean="0">
                <a:latin typeface="Arial" panose="020B0604020202020204" pitchFamily="34" charset="0"/>
                <a:cs typeface="Arial" panose="020B0604020202020204" pitchFamily="34" charset="0"/>
              </a:rPr>
              <a:t>October 1, </a:t>
            </a:r>
            <a:r>
              <a:rPr lang="en-US" sz="800" dirty="0">
                <a:latin typeface="Arial" panose="020B0604020202020204" pitchFamily="34" charset="0"/>
                <a:cs typeface="Arial" panose="020B0604020202020204" pitchFamily="34" charset="0"/>
              </a:rPr>
              <a:t>2018. There may be variances in future dashboards from similar periods, particularly the "Stage Status" graphs that are a snapshot in time.</a:t>
            </a:r>
            <a:endParaRPr lang="en-US" sz="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0968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2348602513"/>
              </p:ext>
            </p:extLst>
          </p:nvPr>
        </p:nvGraphicFramePr>
        <p:xfrm>
          <a:off x="2286000" y="1089705"/>
          <a:ext cx="4572000" cy="3079923"/>
        </p:xfrm>
        <a:graphic>
          <a:graphicData uri="http://schemas.openxmlformats.org/drawingml/2006/chart">
            <c:chart xmlns:c="http://schemas.openxmlformats.org/drawingml/2006/chart" xmlns:r="http://schemas.openxmlformats.org/officeDocument/2006/relationships" r:id="rId2"/>
          </a:graphicData>
        </a:graphic>
      </p:graphicFrame>
      <p:sp>
        <p:nvSpPr>
          <p:cNvPr id="16" name="Rectangle 15"/>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TextBox 12"/>
          <p:cNvSpPr txBox="1"/>
          <p:nvPr/>
        </p:nvSpPr>
        <p:spPr>
          <a:xfrm rot="16200000">
            <a:off x="842480" y="2469358"/>
            <a:ext cx="3004252" cy="25479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dirty="0">
                <a:latin typeface="Arial" panose="020B0604020202020204" pitchFamily="34" charset="0"/>
                <a:cs typeface="Arial" panose="020B0604020202020204" pitchFamily="34" charset="0"/>
              </a:rPr>
              <a:t>(</a:t>
            </a:r>
            <a:r>
              <a:rPr lang="en-US" sz="1000" b="1" dirty="0">
                <a:latin typeface="Arial" panose="020B0604020202020204" pitchFamily="34" charset="0"/>
                <a:cs typeface="Arial" panose="020B0604020202020204" pitchFamily="34" charset="0"/>
              </a:rPr>
              <a:t>kW</a:t>
            </a:r>
            <a:r>
              <a:rPr lang="en-US" sz="1100" b="1" dirty="0">
                <a:latin typeface="Arial" panose="020B0604020202020204" pitchFamily="34" charset="0"/>
                <a:cs typeface="Arial" panose="020B0604020202020204" pitchFamily="34" charset="0"/>
              </a:rPr>
              <a:t>)</a:t>
            </a:r>
          </a:p>
        </p:txBody>
      </p:sp>
      <p:graphicFrame>
        <p:nvGraphicFramePr>
          <p:cNvPr id="9" name="Chart 8"/>
          <p:cNvGraphicFramePr>
            <a:graphicFrameLocks/>
          </p:cNvGraphicFramePr>
          <p:nvPr>
            <p:extLst>
              <p:ext uri="{D42A27DB-BD31-4B8C-83A1-F6EECF244321}">
                <p14:modId xmlns:p14="http://schemas.microsoft.com/office/powerpoint/2010/main" val="1806525040"/>
              </p:ext>
            </p:extLst>
          </p:nvPr>
        </p:nvGraphicFramePr>
        <p:xfrm>
          <a:off x="46325" y="4424414"/>
          <a:ext cx="4461404" cy="1976386"/>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1"/>
          <p:cNvSpPr txBox="1"/>
          <p:nvPr/>
        </p:nvSpPr>
        <p:spPr>
          <a:xfrm>
            <a:off x="28494" y="4412762"/>
            <a:ext cx="4467306" cy="26132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dirty="0">
                <a:latin typeface="Arial" panose="020B0604020202020204" pitchFamily="34" charset="0"/>
                <a:cs typeface="Arial" panose="020B0604020202020204" pitchFamily="34" charset="0"/>
              </a:rPr>
              <a:t>Medium</a:t>
            </a:r>
            <a:r>
              <a:rPr lang="en-US" baseline="0" dirty="0">
                <a:latin typeface="Arial" panose="020B0604020202020204" pitchFamily="34" charset="0"/>
                <a:cs typeface="Arial" panose="020B0604020202020204" pitchFamily="34" charset="0"/>
              </a:rPr>
              <a:t> Solar*Rewards Quarterly Rollover Reason</a:t>
            </a:r>
            <a:endParaRPr lang="en-US" dirty="0">
              <a:latin typeface="Arial" panose="020B0604020202020204" pitchFamily="34" charset="0"/>
              <a:cs typeface="Arial" panose="020B0604020202020204" pitchFamily="34" charset="0"/>
            </a:endParaRPr>
          </a:p>
        </p:txBody>
      </p:sp>
      <p:sp>
        <p:nvSpPr>
          <p:cNvPr id="12" name="Slide Number Placeholder 4"/>
          <p:cNvSpPr txBox="1">
            <a:spLocks/>
          </p:cNvSpPr>
          <p:nvPr/>
        </p:nvSpPr>
        <p:spPr>
          <a:xfrm>
            <a:off x="0" y="6673852"/>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8</a:t>
            </a:fld>
            <a:endParaRPr lang="en-US" dirty="0">
              <a:solidFill>
                <a:schemeClr val="bg1"/>
              </a:solidFill>
            </a:endParaRPr>
          </a:p>
        </p:txBody>
      </p:sp>
      <p:sp>
        <p:nvSpPr>
          <p:cNvPr id="14" name="TextBox 13"/>
          <p:cNvSpPr txBox="1"/>
          <p:nvPr/>
        </p:nvSpPr>
        <p:spPr>
          <a:xfrm>
            <a:off x="0" y="6400800"/>
            <a:ext cx="9144000" cy="273052"/>
          </a:xfrm>
          <a:prstGeom prst="rect">
            <a:avLst/>
          </a:prstGeom>
        </p:spPr>
        <p:txBody>
          <a:bodyPr vert="horz" wrap="square" lIns="91440" tIns="45720" rIns="91440" bIns="45720" rtlCol="0" anchor="ctr">
            <a:normAutofit/>
          </a:bodyPr>
          <a:lstStyle/>
          <a:p>
            <a:pPr algn="ctr"/>
            <a:r>
              <a:rPr lang="en-US" sz="800" dirty="0">
                <a:latin typeface="Arial" panose="020B0604020202020204" pitchFamily="34" charset="0"/>
                <a:cs typeface="Arial" panose="020B0604020202020204" pitchFamily="34" charset="0"/>
              </a:rPr>
              <a:t>*Source data was extracted on October </a:t>
            </a:r>
            <a:r>
              <a:rPr lang="en-US" sz="800" dirty="0" smtClean="0">
                <a:latin typeface="Arial" panose="020B0604020202020204" pitchFamily="34" charset="0"/>
                <a:cs typeface="Arial" panose="020B0604020202020204" pitchFamily="34" charset="0"/>
              </a:rPr>
              <a:t>1, </a:t>
            </a:r>
            <a:r>
              <a:rPr lang="en-US" sz="800" dirty="0">
                <a:latin typeface="Arial" panose="020B0604020202020204" pitchFamily="34" charset="0"/>
                <a:cs typeface="Arial" panose="020B0604020202020204" pitchFamily="34" charset="0"/>
              </a:rPr>
              <a:t>2018. There may be variances in future dashboards from similar periods, particularly the "Stage Status" graphs that are a snapshot in time.</a:t>
            </a:r>
            <a:endParaRPr lang="en-US" sz="800" dirty="0" smtClean="0">
              <a:latin typeface="Arial" panose="020B0604020202020204" pitchFamily="34" charset="0"/>
              <a:cs typeface="Arial" panose="020B0604020202020204" pitchFamily="34" charset="0"/>
            </a:endParaRPr>
          </a:p>
        </p:txBody>
      </p:sp>
      <p:sp>
        <p:nvSpPr>
          <p:cNvPr id="15" name="Title 2"/>
          <p:cNvSpPr>
            <a:spLocks noGrp="1"/>
          </p:cNvSpPr>
          <p:nvPr>
            <p:ph type="title"/>
          </p:nvPr>
        </p:nvSpPr>
        <p:spPr>
          <a:xfrm>
            <a:off x="304800" y="493422"/>
            <a:ext cx="8534400" cy="878179"/>
          </a:xfrm>
          <a:solidFill>
            <a:schemeClr val="bg1"/>
          </a:solidFill>
        </p:spPr>
        <p:txBody>
          <a:bodyPr/>
          <a:lstStyle/>
          <a:p>
            <a:r>
              <a:rPr lang="en-US" sz="2400" b="1" dirty="0" smtClean="0"/>
              <a:t>Solar*Rewards &amp; Net Energy Metering Only - Dashboards</a:t>
            </a:r>
            <a:endParaRPr lang="en-US" sz="2400" b="1" dirty="0"/>
          </a:p>
        </p:txBody>
      </p:sp>
      <p:sp>
        <p:nvSpPr>
          <p:cNvPr id="13" name="Rectangle 12"/>
          <p:cNvSpPr/>
          <p:nvPr/>
        </p:nvSpPr>
        <p:spPr>
          <a:xfrm>
            <a:off x="2217209" y="1094629"/>
            <a:ext cx="4793191" cy="300425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Chart 16"/>
          <p:cNvGraphicFramePr>
            <a:graphicFrameLocks/>
          </p:cNvGraphicFramePr>
          <p:nvPr>
            <p:extLst>
              <p:ext uri="{D42A27DB-BD31-4B8C-83A1-F6EECF244321}">
                <p14:modId xmlns:p14="http://schemas.microsoft.com/office/powerpoint/2010/main" val="3800239690"/>
              </p:ext>
            </p:extLst>
          </p:nvPr>
        </p:nvGraphicFramePr>
        <p:xfrm>
          <a:off x="4634890" y="4419600"/>
          <a:ext cx="4461404" cy="1981200"/>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
          <p:cNvSpPr txBox="1"/>
          <p:nvPr/>
        </p:nvSpPr>
        <p:spPr>
          <a:xfrm>
            <a:off x="4645609" y="4424768"/>
            <a:ext cx="4422191" cy="22547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dirty="0">
                <a:latin typeface="Arial" panose="020B0604020202020204" pitchFamily="34" charset="0"/>
                <a:cs typeface="Arial" panose="020B0604020202020204" pitchFamily="34" charset="0"/>
              </a:rPr>
              <a:t>Medium</a:t>
            </a:r>
            <a:r>
              <a:rPr lang="en-US" baseline="0" dirty="0">
                <a:latin typeface="Arial" panose="020B0604020202020204" pitchFamily="34" charset="0"/>
                <a:cs typeface="Arial" panose="020B0604020202020204" pitchFamily="34" charset="0"/>
              </a:rPr>
              <a:t> Solar*Rewards Quarterly </a:t>
            </a:r>
            <a:r>
              <a:rPr lang="en-US" baseline="0" dirty="0" smtClean="0">
                <a:latin typeface="Arial" panose="020B0604020202020204" pitchFamily="34" charset="0"/>
                <a:cs typeface="Arial" panose="020B0604020202020204" pitchFamily="34" charset="0"/>
              </a:rPr>
              <a:t>Applications</a:t>
            </a:r>
            <a:endParaRPr lang="en-US" dirty="0">
              <a:latin typeface="Arial" panose="020B0604020202020204" pitchFamily="34" charset="0"/>
              <a:cs typeface="Arial" panose="020B0604020202020204" pitchFamily="34" charset="0"/>
            </a:endParaRPr>
          </a:p>
        </p:txBody>
      </p:sp>
      <p:sp>
        <p:nvSpPr>
          <p:cNvPr id="19" name="TextBox 26"/>
          <p:cNvSpPr txBox="1"/>
          <p:nvPr/>
        </p:nvSpPr>
        <p:spPr>
          <a:xfrm rot="16200000">
            <a:off x="-829996" y="5348827"/>
            <a:ext cx="1951545" cy="15240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800" b="1" dirty="0">
                <a:latin typeface="Arial" panose="020B0604020202020204" pitchFamily="34" charset="0"/>
                <a:cs typeface="Arial" panose="020B0604020202020204" pitchFamily="34" charset="0"/>
              </a:rPr>
              <a:t>(kW)</a:t>
            </a:r>
          </a:p>
        </p:txBody>
      </p:sp>
      <p:sp>
        <p:nvSpPr>
          <p:cNvPr id="20" name="TextBox 31"/>
          <p:cNvSpPr txBox="1"/>
          <p:nvPr/>
        </p:nvSpPr>
        <p:spPr>
          <a:xfrm rot="16200000">
            <a:off x="2044516" y="5346729"/>
            <a:ext cx="1925700" cy="18244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800" b="1" dirty="0">
                <a:latin typeface="Arial" panose="020B0604020202020204" pitchFamily="34" charset="0"/>
                <a:cs typeface="Arial" panose="020B0604020202020204" pitchFamily="34" charset="0"/>
              </a:rPr>
              <a:t>(</a:t>
            </a:r>
            <a:r>
              <a:rPr lang="en-US" sz="800" b="1" dirty="0" err="1">
                <a:latin typeface="Arial" panose="020B0604020202020204" pitchFamily="34" charset="0"/>
                <a:cs typeface="Arial" panose="020B0604020202020204" pitchFamily="34" charset="0"/>
              </a:rPr>
              <a:t>Qty</a:t>
            </a:r>
            <a:r>
              <a:rPr lang="en-US" sz="800" b="1" dirty="0">
                <a:latin typeface="Arial" panose="020B0604020202020204" pitchFamily="34" charset="0"/>
                <a:cs typeface="Arial" panose="020B0604020202020204" pitchFamily="34" charset="0"/>
              </a:rPr>
              <a:t>)</a:t>
            </a:r>
          </a:p>
        </p:txBody>
      </p:sp>
      <p:sp>
        <p:nvSpPr>
          <p:cNvPr id="21" name="TextBox 34"/>
          <p:cNvSpPr txBox="1"/>
          <p:nvPr/>
        </p:nvSpPr>
        <p:spPr>
          <a:xfrm>
            <a:off x="7522601" y="5867400"/>
            <a:ext cx="1519181" cy="457200"/>
          </a:xfrm>
          <a:prstGeom prst="rect">
            <a:avLst/>
          </a:prstGeom>
          <a:solidFill>
            <a:schemeClr val="lt1"/>
          </a:solidFill>
          <a:ln w="6350" cmpd="sng">
            <a:solidFill>
              <a:schemeClr val="tx1"/>
            </a:solidFill>
            <a:prstDash val="dash"/>
          </a:ln>
        </p:spPr>
        <p:style>
          <a:lnRef idx="0">
            <a:scrgbClr r="0" g="0" b="0"/>
          </a:lnRef>
          <a:fillRef idx="0">
            <a:scrgbClr r="0" g="0" b="0"/>
          </a:fillRef>
          <a:effectRef idx="0">
            <a:scrgbClr r="0" g="0" b="0"/>
          </a:effectRef>
          <a:fontRef idx="minor">
            <a:schemeClr val="dk1"/>
          </a:fontRef>
        </p:style>
        <p:txBody>
          <a:bodyPr wrap="square" lIns="45720" tIns="27432" rIns="18288" bIns="27432"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rtl="0" eaLnBrk="1" latinLnBrk="0" hangingPunct="1"/>
            <a:r>
              <a:rPr lang="en-US" sz="600" i="1" dirty="0">
                <a:solidFill>
                  <a:schemeClr val="dk1"/>
                </a:solidFill>
                <a:effectLst/>
                <a:latin typeface="Arial" panose="020B0604020202020204" pitchFamily="34" charset="0"/>
                <a:cs typeface="Arial" panose="020B0604020202020204" pitchFamily="34" charset="0"/>
              </a:rPr>
              <a:t>628 kW</a:t>
            </a:r>
            <a:r>
              <a:rPr lang="en-US" sz="600" i="1" baseline="0" dirty="0">
                <a:solidFill>
                  <a:schemeClr val="dk1"/>
                </a:solidFill>
                <a:effectLst/>
                <a:latin typeface="Arial" panose="020B0604020202020204" pitchFamily="34" charset="0"/>
                <a:cs typeface="Arial" panose="020B0604020202020204" pitchFamily="34" charset="0"/>
              </a:rPr>
              <a:t> was rolled over to December 2017 for a "Year end" application opening to account for No Deposits Received from earlier in the month of October.</a:t>
            </a:r>
            <a:endParaRPr lang="en-US" sz="600" i="1" dirty="0">
              <a:effectLst/>
              <a:latin typeface="Arial" panose="020B0604020202020204" pitchFamily="34" charset="0"/>
              <a:cs typeface="Arial" panose="020B0604020202020204" pitchFamily="34" charset="0"/>
            </a:endParaRPr>
          </a:p>
        </p:txBody>
      </p:sp>
      <p:sp>
        <p:nvSpPr>
          <p:cNvPr id="8" name="TextBox 1"/>
          <p:cNvSpPr txBox="1"/>
          <p:nvPr/>
        </p:nvSpPr>
        <p:spPr>
          <a:xfrm>
            <a:off x="2217208" y="1089705"/>
            <a:ext cx="4793192" cy="44413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a:latin typeface="Arial" panose="020B0604020202020204" pitchFamily="34" charset="0"/>
                <a:cs typeface="Arial" panose="020B0604020202020204" pitchFamily="34" charset="0"/>
              </a:rPr>
              <a:t>Medium Solar*Rewards</a:t>
            </a:r>
            <a:r>
              <a:rPr lang="en-US" sz="1400" baseline="0" dirty="0">
                <a:latin typeface="Arial" panose="020B0604020202020204" pitchFamily="34" charset="0"/>
                <a:cs typeface="Arial" panose="020B0604020202020204" pitchFamily="34" charset="0"/>
              </a:rPr>
              <a:t> Stage </a:t>
            </a:r>
            <a:r>
              <a:rPr lang="en-US" sz="1400" baseline="0" dirty="0" smtClean="0">
                <a:latin typeface="Arial" panose="020B0604020202020204" pitchFamily="34" charset="0"/>
                <a:cs typeface="Arial" panose="020B0604020202020204" pitchFamily="34" charset="0"/>
              </a:rPr>
              <a:t>Status</a:t>
            </a:r>
            <a:endParaRPr lang="en-US" sz="1400" dirty="0">
              <a:latin typeface="Arial" panose="020B0604020202020204" pitchFamily="34" charset="0"/>
              <a:cs typeface="Arial" panose="020B0604020202020204" pitchFamily="34" charset="0"/>
            </a:endParaRPr>
          </a:p>
        </p:txBody>
      </p:sp>
      <p:sp>
        <p:nvSpPr>
          <p:cNvPr id="22" name="Text Placeholder 3"/>
          <p:cNvSpPr>
            <a:spLocks noGrp="1"/>
          </p:cNvSpPr>
          <p:nvPr>
            <p:ph type="body" sz="quarter" idx="11"/>
          </p:nvPr>
        </p:nvSpPr>
        <p:spPr>
          <a:xfrm>
            <a:off x="1153633" y="21268"/>
            <a:ext cx="5334000" cy="217967"/>
          </a:xfrm>
        </p:spPr>
        <p:txBody>
          <a:bodyPr/>
          <a:lstStyle/>
          <a:p>
            <a:r>
              <a:rPr lang="en-US" dirty="0"/>
              <a:t>Combined Stakeholder Group</a:t>
            </a:r>
          </a:p>
        </p:txBody>
      </p:sp>
      <p:sp>
        <p:nvSpPr>
          <p:cNvPr id="23" name="TextBox 26"/>
          <p:cNvSpPr txBox="1"/>
          <p:nvPr/>
        </p:nvSpPr>
        <p:spPr>
          <a:xfrm rot="16200000">
            <a:off x="3748630" y="5348825"/>
            <a:ext cx="1951545" cy="15240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800" b="1" dirty="0">
                <a:latin typeface="Arial" panose="020B0604020202020204" pitchFamily="34" charset="0"/>
                <a:cs typeface="Arial" panose="020B0604020202020204" pitchFamily="34" charset="0"/>
              </a:rPr>
              <a:t>(kW)</a:t>
            </a:r>
          </a:p>
        </p:txBody>
      </p:sp>
      <p:sp>
        <p:nvSpPr>
          <p:cNvPr id="24" name="TextBox 31"/>
          <p:cNvSpPr txBox="1"/>
          <p:nvPr/>
        </p:nvSpPr>
        <p:spPr>
          <a:xfrm rot="16200000">
            <a:off x="6653925" y="5328479"/>
            <a:ext cx="1962198" cy="18244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800" b="1" dirty="0">
                <a:latin typeface="Arial" panose="020B0604020202020204" pitchFamily="34" charset="0"/>
                <a:cs typeface="Arial" panose="020B0604020202020204" pitchFamily="34" charset="0"/>
              </a:rPr>
              <a:t>(</a:t>
            </a:r>
            <a:r>
              <a:rPr lang="en-US" sz="800" b="1" dirty="0" err="1">
                <a:latin typeface="Arial" panose="020B0604020202020204" pitchFamily="34" charset="0"/>
                <a:cs typeface="Arial" panose="020B0604020202020204" pitchFamily="34" charset="0"/>
              </a:rPr>
              <a:t>Qty</a:t>
            </a:r>
            <a:r>
              <a:rPr lang="en-US" sz="8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610749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a:xfrm>
            <a:off x="283029" y="1524000"/>
            <a:ext cx="8534400" cy="4114800"/>
          </a:xfrm>
        </p:spPr>
        <p:txBody>
          <a:bodyPr/>
          <a:lstStyle/>
          <a:p>
            <a:pPr marL="0" indent="0">
              <a:buClrTx/>
              <a:buNone/>
            </a:pPr>
            <a:r>
              <a:rPr lang="en-US" sz="1600" dirty="0" smtClean="0">
                <a:solidFill>
                  <a:schemeClr val="tx1"/>
                </a:solidFill>
              </a:rPr>
              <a:t>2018 </a:t>
            </a:r>
            <a:r>
              <a:rPr lang="en-US" sz="1600" dirty="0">
                <a:solidFill>
                  <a:schemeClr val="tx1"/>
                </a:solidFill>
              </a:rPr>
              <a:t>Solar*Rewards </a:t>
            </a:r>
            <a:r>
              <a:rPr lang="en-US" sz="1600" dirty="0" smtClean="0">
                <a:solidFill>
                  <a:schemeClr val="tx1"/>
                </a:solidFill>
              </a:rPr>
              <a:t>Program highlights</a:t>
            </a:r>
          </a:p>
          <a:p>
            <a:pPr>
              <a:buClrTx/>
            </a:pPr>
            <a:r>
              <a:rPr lang="en-US" sz="1400" dirty="0" smtClean="0">
                <a:solidFill>
                  <a:schemeClr val="tx1"/>
                </a:solidFill>
              </a:rPr>
              <a:t>PUC granted a waiver to the City of Lafayette to allows their PV system to be relocated and continue to receive production incentives for the remaining term of the contract</a:t>
            </a:r>
          </a:p>
          <a:p>
            <a:pPr>
              <a:buClrTx/>
            </a:pPr>
            <a:r>
              <a:rPr lang="en-US" sz="1400" smtClean="0">
                <a:solidFill>
                  <a:schemeClr val="tx1"/>
                </a:solidFill>
              </a:rPr>
              <a:t>Medium </a:t>
            </a:r>
            <a:r>
              <a:rPr lang="en-US" sz="1400" dirty="0" smtClean="0">
                <a:solidFill>
                  <a:schemeClr val="tx1"/>
                </a:solidFill>
              </a:rPr>
              <a:t>Solar*Rewards did not sell out for the first time during this RES plan cycle</a:t>
            </a:r>
          </a:p>
          <a:p>
            <a:pPr marL="0" indent="0">
              <a:buClrTx/>
              <a:buNone/>
            </a:pPr>
            <a:endParaRPr lang="en-US" sz="1600" dirty="0">
              <a:solidFill>
                <a:schemeClr val="tx1"/>
              </a:solidFill>
            </a:endParaRPr>
          </a:p>
          <a:p>
            <a:pPr marL="0" indent="0">
              <a:buClrTx/>
              <a:buNone/>
            </a:pPr>
            <a:r>
              <a:rPr lang="en-US" sz="1600" dirty="0" smtClean="0">
                <a:solidFill>
                  <a:schemeClr val="tx1"/>
                </a:solidFill>
              </a:rPr>
              <a:t>2019 Solar*Rewards Program</a:t>
            </a:r>
          </a:p>
          <a:p>
            <a:pPr>
              <a:buClrTx/>
            </a:pPr>
            <a:r>
              <a:rPr lang="en-US" sz="1200" dirty="0" smtClean="0">
                <a:solidFill>
                  <a:schemeClr val="tx1"/>
                </a:solidFill>
              </a:rPr>
              <a:t>Small Solar*Rewards (.05 kW – 25 kW)</a:t>
            </a:r>
            <a:endParaRPr lang="en-US" sz="1200" dirty="0">
              <a:solidFill>
                <a:schemeClr val="tx1"/>
              </a:solidFill>
            </a:endParaRPr>
          </a:p>
          <a:p>
            <a:pPr lvl="1">
              <a:buClrTx/>
            </a:pPr>
            <a:r>
              <a:rPr lang="en-US" sz="1200" dirty="0">
                <a:solidFill>
                  <a:schemeClr val="tx1"/>
                </a:solidFill>
              </a:rPr>
              <a:t>The Small Solar*Rewards program will continue to offer 2 MW of capacity per month with a $0.005 per kWh REC incentive</a:t>
            </a:r>
          </a:p>
          <a:p>
            <a:pPr>
              <a:buClrTx/>
            </a:pPr>
            <a:r>
              <a:rPr lang="en-US" sz="1200" dirty="0">
                <a:solidFill>
                  <a:schemeClr val="tx1"/>
                </a:solidFill>
              </a:rPr>
              <a:t>Medium Solar*Rewards </a:t>
            </a:r>
            <a:r>
              <a:rPr lang="en-US" sz="1200" dirty="0" smtClean="0">
                <a:solidFill>
                  <a:schemeClr val="tx1"/>
                </a:solidFill>
              </a:rPr>
              <a:t>(25.01 kW – 500 KW)</a:t>
            </a:r>
            <a:endParaRPr lang="en-US" sz="1200" dirty="0">
              <a:solidFill>
                <a:schemeClr val="tx1"/>
              </a:solidFill>
            </a:endParaRPr>
          </a:p>
          <a:p>
            <a:pPr lvl="1">
              <a:buClrTx/>
            </a:pPr>
            <a:r>
              <a:rPr lang="en-US" sz="1200" dirty="0">
                <a:solidFill>
                  <a:schemeClr val="tx1"/>
                </a:solidFill>
              </a:rPr>
              <a:t>The Medium Solar*Rewards program will continue to offer 6 MW of capacity per quarter with </a:t>
            </a:r>
            <a:r>
              <a:rPr lang="en-US" sz="1200" dirty="0" smtClean="0">
                <a:solidFill>
                  <a:schemeClr val="tx1"/>
                </a:solidFill>
              </a:rPr>
              <a:t>$0.0375 per kWh </a:t>
            </a:r>
            <a:r>
              <a:rPr lang="en-US" sz="1200" dirty="0">
                <a:solidFill>
                  <a:schemeClr val="tx1"/>
                </a:solidFill>
              </a:rPr>
              <a:t>REC </a:t>
            </a:r>
            <a:r>
              <a:rPr lang="en-US" sz="1200" dirty="0" smtClean="0">
                <a:solidFill>
                  <a:schemeClr val="tx1"/>
                </a:solidFill>
              </a:rPr>
              <a:t>incentives</a:t>
            </a:r>
            <a:endParaRPr lang="en-US" sz="1200" dirty="0">
              <a:solidFill>
                <a:schemeClr val="tx1"/>
              </a:solidFill>
            </a:endParaRPr>
          </a:p>
          <a:p>
            <a:pPr>
              <a:buClrTx/>
            </a:pPr>
            <a:r>
              <a:rPr lang="en-US" sz="1200" dirty="0" smtClean="0">
                <a:solidFill>
                  <a:schemeClr val="tx1"/>
                </a:solidFill>
              </a:rPr>
              <a:t>Large </a:t>
            </a:r>
            <a:r>
              <a:rPr lang="en-US" sz="1200" dirty="0">
                <a:solidFill>
                  <a:schemeClr val="tx1"/>
                </a:solidFill>
              </a:rPr>
              <a:t>Solar*Rewards </a:t>
            </a:r>
            <a:r>
              <a:rPr lang="en-US" sz="1200" dirty="0" smtClean="0">
                <a:solidFill>
                  <a:schemeClr val="tx1"/>
                </a:solidFill>
              </a:rPr>
              <a:t>Program (500.01 kW – 14 MW)</a:t>
            </a:r>
            <a:endParaRPr lang="en-US" sz="1200" dirty="0">
              <a:solidFill>
                <a:schemeClr val="tx1"/>
              </a:solidFill>
            </a:endParaRPr>
          </a:p>
          <a:p>
            <a:pPr lvl="1">
              <a:buClrTx/>
            </a:pPr>
            <a:r>
              <a:rPr lang="en-US" sz="1200" dirty="0">
                <a:solidFill>
                  <a:schemeClr val="tx1"/>
                </a:solidFill>
              </a:rPr>
              <a:t>The Large Solar*Rewards </a:t>
            </a:r>
            <a:r>
              <a:rPr lang="en-US" sz="1200" dirty="0" smtClean="0">
                <a:solidFill>
                  <a:schemeClr val="tx1"/>
                </a:solidFill>
              </a:rPr>
              <a:t>program will be </a:t>
            </a:r>
            <a:r>
              <a:rPr lang="en-US" sz="1200" dirty="0">
                <a:solidFill>
                  <a:schemeClr val="tx1"/>
                </a:solidFill>
              </a:rPr>
              <a:t>offered </a:t>
            </a:r>
            <a:r>
              <a:rPr lang="en-US" sz="1200" dirty="0" smtClean="0">
                <a:solidFill>
                  <a:schemeClr val="tx1"/>
                </a:solidFill>
              </a:rPr>
              <a:t>again in 2019 </a:t>
            </a:r>
            <a:r>
              <a:rPr lang="en-US" sz="1200" dirty="0">
                <a:solidFill>
                  <a:schemeClr val="tx1"/>
                </a:solidFill>
              </a:rPr>
              <a:t>through a competitive bid process with </a:t>
            </a:r>
            <a:r>
              <a:rPr lang="en-US" sz="1200" dirty="0" smtClean="0">
                <a:solidFill>
                  <a:schemeClr val="tx1"/>
                </a:solidFill>
              </a:rPr>
              <a:t>a target </a:t>
            </a:r>
            <a:r>
              <a:rPr lang="en-US" sz="1200" dirty="0">
                <a:solidFill>
                  <a:schemeClr val="tx1"/>
                </a:solidFill>
              </a:rPr>
              <a:t>capacity </a:t>
            </a:r>
            <a:r>
              <a:rPr lang="en-US" sz="1200" dirty="0" smtClean="0">
                <a:solidFill>
                  <a:schemeClr val="tx1"/>
                </a:solidFill>
              </a:rPr>
              <a:t>of 14 MW. Bidders </a:t>
            </a:r>
            <a:r>
              <a:rPr lang="en-US" sz="1200" dirty="0">
                <a:solidFill>
                  <a:schemeClr val="tx1"/>
                </a:solidFill>
              </a:rPr>
              <a:t>will be evaluated on price per MWh and feasibility of project</a:t>
            </a:r>
          </a:p>
          <a:p>
            <a:pPr marL="0" indent="0">
              <a:buNone/>
            </a:pPr>
            <a:endParaRPr lang="en-US" sz="1200" dirty="0" smtClean="0">
              <a:solidFill>
                <a:schemeClr val="tx1"/>
              </a:solidFill>
            </a:endParaRPr>
          </a:p>
        </p:txBody>
      </p:sp>
      <p:sp>
        <p:nvSpPr>
          <p:cNvPr id="3" name="Title 2"/>
          <p:cNvSpPr>
            <a:spLocks noGrp="1"/>
          </p:cNvSpPr>
          <p:nvPr>
            <p:ph type="title"/>
          </p:nvPr>
        </p:nvSpPr>
        <p:spPr>
          <a:xfrm>
            <a:off x="304800" y="502920"/>
            <a:ext cx="8534400" cy="878179"/>
          </a:xfrm>
        </p:spPr>
        <p:txBody>
          <a:bodyPr/>
          <a:lstStyle/>
          <a:p>
            <a:r>
              <a:rPr lang="en-US" sz="2400" b="1" dirty="0" smtClean="0"/>
              <a:t>Solar*Rewards Update</a:t>
            </a:r>
            <a:endParaRPr lang="en-US" sz="2400" b="1" dirty="0"/>
          </a:p>
        </p:txBody>
      </p:sp>
      <p:sp>
        <p:nvSpPr>
          <p:cNvPr id="6" name="Text Placeholder 3"/>
          <p:cNvSpPr>
            <a:spLocks noGrp="1"/>
          </p:cNvSpPr>
          <p:nvPr>
            <p:ph type="body" sz="quarter" idx="11"/>
          </p:nvPr>
        </p:nvSpPr>
        <p:spPr/>
        <p:txBody>
          <a:bodyPr/>
          <a:lstStyle/>
          <a:p>
            <a:r>
              <a:rPr lang="en-US" dirty="0"/>
              <a:t>Combined Stakeholder Group</a:t>
            </a:r>
          </a:p>
        </p:txBody>
      </p:sp>
      <p:sp>
        <p:nvSpPr>
          <p:cNvPr id="8" name="Slide Number Placeholder 4"/>
          <p:cNvSpPr txBox="1">
            <a:spLocks/>
          </p:cNvSpPr>
          <p:nvPr/>
        </p:nvSpPr>
        <p:spPr>
          <a:xfrm>
            <a:off x="0" y="6673852"/>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9</a:t>
            </a:fld>
            <a:endParaRPr lang="en-US" dirty="0">
              <a:solidFill>
                <a:schemeClr val="bg1"/>
              </a:solidFill>
            </a:endParaRPr>
          </a:p>
        </p:txBody>
      </p:sp>
    </p:spTree>
    <p:extLst>
      <p:ext uri="{BB962C8B-B14F-4D97-AF65-F5344CB8AC3E}">
        <p14:creationId xmlns:p14="http://schemas.microsoft.com/office/powerpoint/2010/main" val="15603045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62800" y="458165"/>
            <a:ext cx="19812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lstStyle/>
          <a:p>
            <a:pPr lvl="1"/>
            <a:endParaRPr lang="en-US" sz="1600" dirty="0"/>
          </a:p>
          <a:p>
            <a:endParaRPr lang="en-US" sz="1600" dirty="0"/>
          </a:p>
        </p:txBody>
      </p:sp>
      <p:sp>
        <p:nvSpPr>
          <p:cNvPr id="3" name="Title 2"/>
          <p:cNvSpPr>
            <a:spLocks noGrp="1"/>
          </p:cNvSpPr>
          <p:nvPr>
            <p:ph type="title"/>
          </p:nvPr>
        </p:nvSpPr>
        <p:spPr>
          <a:xfrm>
            <a:off x="304800" y="645822"/>
            <a:ext cx="8839200" cy="878179"/>
          </a:xfrm>
        </p:spPr>
        <p:txBody>
          <a:bodyPr/>
          <a:lstStyle/>
          <a:p>
            <a:r>
              <a:rPr lang="en-US" sz="2400" b="1" dirty="0"/>
              <a:t>Introduction to COSEIA’s new CEO</a:t>
            </a:r>
          </a:p>
        </p:txBody>
      </p:sp>
      <p:sp>
        <p:nvSpPr>
          <p:cNvPr id="6" name="Slide Number Placeholder 4"/>
          <p:cNvSpPr txBox="1">
            <a:spLocks/>
          </p:cNvSpPr>
          <p:nvPr/>
        </p:nvSpPr>
        <p:spPr>
          <a:xfrm>
            <a:off x="0" y="6587928"/>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10</a:t>
            </a:fld>
            <a:endParaRPr lang="en-US" b="1" dirty="0">
              <a:solidFill>
                <a:schemeClr val="bg1"/>
              </a:solidFill>
            </a:endParaRPr>
          </a:p>
        </p:txBody>
      </p:sp>
      <p:sp>
        <p:nvSpPr>
          <p:cNvPr id="7" name="Text Placeholder 3"/>
          <p:cNvSpPr>
            <a:spLocks noGrp="1"/>
          </p:cNvSpPr>
          <p:nvPr>
            <p:ph type="body" sz="quarter" idx="11"/>
          </p:nvPr>
        </p:nvSpPr>
        <p:spPr>
          <a:xfrm>
            <a:off x="1153633" y="21268"/>
            <a:ext cx="5334000" cy="217967"/>
          </a:xfrm>
        </p:spPr>
        <p:txBody>
          <a:bodyPr/>
          <a:lstStyle/>
          <a:p>
            <a:r>
              <a:rPr lang="en-US" dirty="0" smtClean="0"/>
              <a:t>Combined Stakeholder </a:t>
            </a:r>
            <a:r>
              <a:rPr lang="en-US" dirty="0"/>
              <a:t>Group</a:t>
            </a:r>
          </a:p>
        </p:txBody>
      </p:sp>
      <p:pic>
        <p:nvPicPr>
          <p:cNvPr id="1026" name="Picture 2" descr="Colorado Solar Energy Industries Associ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965960"/>
            <a:ext cx="4191000" cy="3405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7000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Slide Number Placeholder 4"/>
          <p:cNvSpPr txBox="1">
            <a:spLocks/>
          </p:cNvSpPr>
          <p:nvPr/>
        </p:nvSpPr>
        <p:spPr>
          <a:xfrm>
            <a:off x="0" y="6602756"/>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11</a:t>
            </a:fld>
            <a:endParaRPr lang="en-US" b="1" dirty="0">
              <a:solidFill>
                <a:schemeClr val="bg1"/>
              </a:solidFill>
            </a:endParaRPr>
          </a:p>
        </p:txBody>
      </p:sp>
      <p:sp>
        <p:nvSpPr>
          <p:cNvPr id="8" name="Text Placeholder 3"/>
          <p:cNvSpPr>
            <a:spLocks noGrp="1"/>
          </p:cNvSpPr>
          <p:nvPr>
            <p:ph type="body" sz="quarter" idx="11"/>
          </p:nvPr>
        </p:nvSpPr>
        <p:spPr>
          <a:xfrm>
            <a:off x="1153633" y="21268"/>
            <a:ext cx="5334000" cy="217967"/>
          </a:xfrm>
        </p:spPr>
        <p:txBody>
          <a:bodyPr/>
          <a:lstStyle/>
          <a:p>
            <a:r>
              <a:rPr lang="en-US" dirty="0"/>
              <a:t>Combined Stakeholder Group</a:t>
            </a:r>
          </a:p>
        </p:txBody>
      </p:sp>
      <p:sp>
        <p:nvSpPr>
          <p:cNvPr id="3" name="Title 2"/>
          <p:cNvSpPr>
            <a:spLocks noGrp="1"/>
          </p:cNvSpPr>
          <p:nvPr>
            <p:ph type="title"/>
          </p:nvPr>
        </p:nvSpPr>
        <p:spPr>
          <a:xfrm>
            <a:off x="304800" y="493422"/>
            <a:ext cx="8839200" cy="878179"/>
          </a:xfrm>
        </p:spPr>
        <p:txBody>
          <a:bodyPr/>
          <a:lstStyle/>
          <a:p>
            <a:r>
              <a:rPr lang="en-US" sz="2400" b="1" dirty="0" smtClean="0"/>
              <a:t>Solar*Rewards </a:t>
            </a:r>
            <a:r>
              <a:rPr lang="en-US" sz="2400" b="1" dirty="0"/>
              <a:t>Community</a:t>
            </a:r>
            <a:r>
              <a:rPr lang="en-US" sz="2400" dirty="0" smtClean="0"/>
              <a:t> </a:t>
            </a:r>
            <a:endParaRPr lang="en-US" sz="2400" dirty="0"/>
          </a:p>
        </p:txBody>
      </p:sp>
      <p:sp>
        <p:nvSpPr>
          <p:cNvPr id="4" name="TextBox 3"/>
          <p:cNvSpPr txBox="1"/>
          <p:nvPr/>
        </p:nvSpPr>
        <p:spPr>
          <a:xfrm>
            <a:off x="381000" y="1417320"/>
            <a:ext cx="8686800" cy="3840480"/>
          </a:xfrm>
          <a:prstGeom prst="rect">
            <a:avLst/>
          </a:prstGeom>
        </p:spPr>
        <p:txBody>
          <a:bodyPr vert="horz" wrap="square" lIns="91440" tIns="45720" rIns="91440" bIns="45720" rtlCol="0" anchor="ctr">
            <a:normAutofit fontScale="92500"/>
          </a:bodyPr>
          <a:lstStyle/>
          <a:p>
            <a:r>
              <a:rPr lang="en-US" sz="2100" b="1" u="sng" dirty="0"/>
              <a:t>2018 Review</a:t>
            </a:r>
          </a:p>
          <a:p>
            <a:r>
              <a:rPr lang="en-US" dirty="0"/>
              <a:t>	</a:t>
            </a:r>
            <a:r>
              <a:rPr lang="en-US"/>
              <a:t>- 18MW </a:t>
            </a:r>
            <a:r>
              <a:rPr lang="en-US" smtClean="0"/>
              <a:t>installed </a:t>
            </a:r>
            <a:r>
              <a:rPr lang="en-US" dirty="0"/>
              <a:t>YTD, </a:t>
            </a:r>
            <a:r>
              <a:rPr lang="en-US"/>
              <a:t>another 14MW </a:t>
            </a:r>
            <a:r>
              <a:rPr lang="en-US" smtClean="0"/>
              <a:t>expected </a:t>
            </a:r>
            <a:r>
              <a:rPr lang="en-US" dirty="0"/>
              <a:t>by end of 2018</a:t>
            </a:r>
          </a:p>
          <a:p>
            <a:r>
              <a:rPr lang="en-US" dirty="0"/>
              <a:t>	- 31.5MW started in applications in 2018, another 36MW to be awarded in December</a:t>
            </a:r>
          </a:p>
          <a:p>
            <a:r>
              <a:rPr lang="en-US" dirty="0"/>
              <a:t>	</a:t>
            </a:r>
            <a:r>
              <a:rPr lang="en-US"/>
              <a:t>- 49.5MW </a:t>
            </a:r>
            <a:r>
              <a:rPr lang="en-US" smtClean="0"/>
              <a:t>installed </a:t>
            </a:r>
            <a:r>
              <a:rPr lang="en-US" dirty="0"/>
              <a:t>currently</a:t>
            </a:r>
          </a:p>
          <a:p>
            <a:r>
              <a:rPr lang="en-US" dirty="0"/>
              <a:t>	</a:t>
            </a:r>
            <a:r>
              <a:rPr lang="en-US"/>
              <a:t>- 88.3MW </a:t>
            </a:r>
            <a:r>
              <a:rPr lang="en-US" smtClean="0"/>
              <a:t>in </a:t>
            </a:r>
            <a:r>
              <a:rPr lang="en-US" dirty="0"/>
              <a:t>development </a:t>
            </a:r>
          </a:p>
          <a:p>
            <a:endParaRPr lang="en-US" dirty="0"/>
          </a:p>
          <a:p>
            <a:r>
              <a:rPr lang="en-US" sz="2100" b="1" u="sng" dirty="0"/>
              <a:t>2019 Preview</a:t>
            </a:r>
          </a:p>
          <a:p>
            <a:r>
              <a:rPr lang="en-US" dirty="0"/>
              <a:t>	- 70MW on track to be installed in 2019</a:t>
            </a:r>
          </a:p>
          <a:p>
            <a:r>
              <a:rPr lang="en-US" dirty="0"/>
              <a:t>	- 44MW of capacity to be offered through 2019 RFPs</a:t>
            </a:r>
          </a:p>
          <a:p>
            <a:r>
              <a:rPr lang="en-US" dirty="0"/>
              <a:t>	- Possible formation of SRC subgroup</a:t>
            </a:r>
          </a:p>
          <a:p>
            <a:r>
              <a:rPr lang="en-US" dirty="0"/>
              <a:t>		- discuss capacity maps</a:t>
            </a:r>
          </a:p>
          <a:p>
            <a:r>
              <a:rPr lang="en-US" dirty="0"/>
              <a:t>		- lack of interest in standard offer</a:t>
            </a:r>
          </a:p>
          <a:p>
            <a:r>
              <a:rPr lang="en-US" dirty="0"/>
              <a:t>		- 2019 RFP timing release</a:t>
            </a:r>
          </a:p>
          <a:p>
            <a:r>
              <a:rPr lang="en-US" dirty="0"/>
              <a:t>		- additional topics</a:t>
            </a:r>
          </a:p>
          <a:p>
            <a:endParaRPr lang="en-US" sz="1600" dirty="0"/>
          </a:p>
          <a:p>
            <a:endParaRPr lang="en-US" sz="1600" dirty="0"/>
          </a:p>
        </p:txBody>
      </p:sp>
    </p:spTree>
    <p:extLst>
      <p:ext uri="{BB962C8B-B14F-4D97-AF65-F5344CB8AC3E}">
        <p14:creationId xmlns:p14="http://schemas.microsoft.com/office/powerpoint/2010/main" val="41998207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txBox="1">
            <a:spLocks/>
          </p:cNvSpPr>
          <p:nvPr/>
        </p:nvSpPr>
        <p:spPr>
          <a:xfrm>
            <a:off x="0" y="6673852"/>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12</a:t>
            </a:fld>
            <a:endParaRPr lang="en-US" dirty="0">
              <a:solidFill>
                <a:schemeClr val="bg1"/>
              </a:solidFill>
            </a:endParaRPr>
          </a:p>
        </p:txBody>
      </p:sp>
      <p:sp>
        <p:nvSpPr>
          <p:cNvPr id="7" name="Rectangle 6"/>
          <p:cNvSpPr/>
          <p:nvPr/>
        </p:nvSpPr>
        <p:spPr>
          <a:xfrm>
            <a:off x="380999" y="1289208"/>
            <a:ext cx="3886201" cy="946413"/>
          </a:xfrm>
          <a:prstGeom prst="rect">
            <a:avLst/>
          </a:prstGeom>
        </p:spPr>
        <p:txBody>
          <a:bodyPr wrap="square">
            <a:spAutoFit/>
          </a:bodyPr>
          <a:lstStyle/>
          <a:p>
            <a:r>
              <a:rPr lang="en-US" sz="1200" b="1" dirty="0" smtClean="0">
                <a:solidFill>
                  <a:srgbClr val="EE1C10"/>
                </a:solidFill>
                <a:latin typeface="Arial" panose="020B0604020202020204" pitchFamily="34" charset="0"/>
                <a:cs typeface="Arial" panose="020B0604020202020204" pitchFamily="34" charset="0"/>
              </a:rPr>
              <a:t>PROJECT STATUS</a:t>
            </a:r>
          </a:p>
          <a:p>
            <a:endParaRPr lang="en-US" sz="1200" b="1" dirty="0">
              <a:solidFill>
                <a:srgbClr val="EE1C10"/>
              </a:solidFill>
              <a:latin typeface="Arial" panose="020B0604020202020204" pitchFamily="34" charset="0"/>
              <a:cs typeface="Arial" panose="020B0604020202020204" pitchFamily="34" charset="0"/>
            </a:endParaRPr>
          </a:p>
          <a:p>
            <a:r>
              <a:rPr lang="en-US" sz="1050" dirty="0" smtClean="0">
                <a:latin typeface="Arial" panose="020B0604020202020204" pitchFamily="34" charset="0"/>
                <a:cs typeface="Arial" panose="020B0604020202020204" pitchFamily="34" charset="0"/>
              </a:rPr>
              <a:t>•Interconnected 41 projects for 49.5 MW</a:t>
            </a:r>
            <a:endParaRPr lang="en-US" sz="1050" dirty="0">
              <a:latin typeface="Arial" panose="020B0604020202020204" pitchFamily="34" charset="0"/>
              <a:cs typeface="Arial" panose="020B0604020202020204" pitchFamily="34" charset="0"/>
            </a:endParaRPr>
          </a:p>
          <a:p>
            <a:r>
              <a:rPr lang="en-US" sz="1050" dirty="0" smtClean="0">
                <a:latin typeface="Arial" panose="020B0604020202020204" pitchFamily="34" charset="0"/>
                <a:cs typeface="Arial" panose="020B0604020202020204" pitchFamily="34" charset="0"/>
              </a:rPr>
              <a:t>•58 projects for 87.44MW accepted into the program</a:t>
            </a:r>
          </a:p>
          <a:p>
            <a:r>
              <a:rPr lang="en-US" sz="1050" dirty="0" smtClean="0">
                <a:latin typeface="Arial" panose="020B0604020202020204" pitchFamily="34" charset="0"/>
                <a:cs typeface="Arial" panose="020B0604020202020204" pitchFamily="34" charset="0"/>
              </a:rPr>
              <a:t>•Up to 15 projects for up to 1.5 MW open from Standard Offers</a:t>
            </a:r>
            <a:endParaRPr lang="en-US" sz="1050" dirty="0">
              <a:latin typeface="Arial" panose="020B0604020202020204" pitchFamily="34" charset="0"/>
              <a:cs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4049394029"/>
              </p:ext>
            </p:extLst>
          </p:nvPr>
        </p:nvGraphicFramePr>
        <p:xfrm>
          <a:off x="475130" y="2286000"/>
          <a:ext cx="3581400" cy="1295400"/>
        </p:xfrm>
        <a:graphic>
          <a:graphicData uri="http://schemas.openxmlformats.org/drawingml/2006/table">
            <a:tbl>
              <a:tblPr firstRow="1" bandRow="1"/>
              <a:tblGrid>
                <a:gridCol w="2209800"/>
                <a:gridCol w="895072"/>
                <a:gridCol w="476528"/>
              </a:tblGrid>
              <a:tr h="43543">
                <a:tc>
                  <a:txBody>
                    <a:bodyPr/>
                    <a:lstStyle/>
                    <a:p>
                      <a:pPr algn="l" rtl="0" fontAlgn="ctr"/>
                      <a:r>
                        <a:rPr lang="en-US" sz="1000" b="1" i="0" u="none" strike="noStrike" dirty="0">
                          <a:solidFill>
                            <a:srgbClr val="000000"/>
                          </a:solidFill>
                          <a:effectLst/>
                          <a:latin typeface="Arial" panose="020B0604020202020204" pitchFamily="34" charset="0"/>
                          <a:cs typeface="Arial" panose="020B0604020202020204" pitchFamily="34" charset="0"/>
                        </a:rPr>
                        <a:t>Status as of </a:t>
                      </a:r>
                      <a:r>
                        <a:rPr lang="en-US" sz="1000" b="1" i="0" u="none" strike="noStrike" dirty="0" smtClean="0">
                          <a:solidFill>
                            <a:srgbClr val="000000"/>
                          </a:solidFill>
                          <a:effectLst/>
                          <a:latin typeface="Arial" panose="020B0604020202020204" pitchFamily="34" charset="0"/>
                          <a:cs typeface="Arial" panose="020B0604020202020204" pitchFamily="34" charset="0"/>
                        </a:rPr>
                        <a:t>October </a:t>
                      </a:r>
                      <a:r>
                        <a:rPr lang="en-US" sz="1000" b="1" i="0" u="none" strike="noStrike" baseline="0" dirty="0" smtClean="0">
                          <a:solidFill>
                            <a:srgbClr val="000000"/>
                          </a:solidFill>
                          <a:effectLst/>
                          <a:latin typeface="Arial" panose="020B0604020202020204" pitchFamily="34" charset="0"/>
                          <a:cs typeface="Arial" panose="020B0604020202020204" pitchFamily="34" charset="0"/>
                        </a:rPr>
                        <a:t>19, 2018</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1" i="0" u="none" strike="noStrike">
                          <a:solidFill>
                            <a:srgbClr val="000000"/>
                          </a:solidFill>
                          <a:effectLst/>
                          <a:latin typeface="Arial" panose="020B0604020202020204" pitchFamily="34" charset="0"/>
                          <a:cs typeface="Arial" panose="020B0604020202020204" pitchFamily="34" charset="0"/>
                        </a:rPr>
                        <a:t>Project sites</a:t>
                      </a: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1" i="0" u="none" strike="noStrike" dirty="0">
                          <a:solidFill>
                            <a:srgbClr val="000000"/>
                          </a:solidFill>
                          <a:effectLst/>
                          <a:latin typeface="Arial" panose="020B0604020202020204" pitchFamily="34" charset="0"/>
                          <a:cs typeface="Arial" panose="020B0604020202020204" pitchFamily="34" charset="0"/>
                        </a:rPr>
                        <a:t>MW</a:t>
                      </a: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43543">
                <a:tc>
                  <a:txBody>
                    <a:bodyPr/>
                    <a:lstStyle/>
                    <a:p>
                      <a:pPr algn="l" rtl="0" fontAlgn="ctr"/>
                      <a:r>
                        <a:rPr lang="en-US" sz="1000" b="0" i="0" u="none" strike="noStrike" dirty="0" smtClean="0">
                          <a:solidFill>
                            <a:srgbClr val="000000"/>
                          </a:solidFill>
                          <a:effectLst/>
                          <a:latin typeface="Arial" panose="020B0604020202020204" pitchFamily="34" charset="0"/>
                          <a:cs typeface="Arial" panose="020B0604020202020204" pitchFamily="34" charset="0"/>
                        </a:rPr>
                        <a:t>Pre-engineering </a:t>
                      </a:r>
                      <a:r>
                        <a:rPr lang="en-US" sz="1000" b="0" i="0" u="none" strike="noStrike" dirty="0">
                          <a:solidFill>
                            <a:srgbClr val="000000"/>
                          </a:solidFill>
                          <a:effectLst/>
                          <a:latin typeface="Arial" panose="020B0604020202020204" pitchFamily="34" charset="0"/>
                          <a:cs typeface="Arial" panose="020B0604020202020204" pitchFamily="34" charset="0"/>
                        </a:rPr>
                        <a:t>review</a:t>
                      </a: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0" i="1" u="none" strike="noStrike" dirty="0" smtClean="0">
                          <a:solidFill>
                            <a:srgbClr val="000000"/>
                          </a:solidFill>
                          <a:effectLst/>
                          <a:latin typeface="Arial" panose="020B0604020202020204" pitchFamily="34" charset="0"/>
                          <a:cs typeface="Arial" panose="020B0604020202020204" pitchFamily="34" charset="0"/>
                        </a:rPr>
                        <a:t>15</a:t>
                      </a:r>
                      <a:endParaRPr lang="en-US" sz="1000" b="0" i="1"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0" i="1" u="none" strike="noStrike" dirty="0" smtClean="0">
                          <a:solidFill>
                            <a:srgbClr val="000000"/>
                          </a:solidFill>
                          <a:effectLst/>
                          <a:latin typeface="Arial" panose="020B0604020202020204" pitchFamily="34" charset="0"/>
                          <a:cs typeface="Arial" panose="020B0604020202020204" pitchFamily="34" charset="0"/>
                        </a:rPr>
                        <a:t>22.34</a:t>
                      </a:r>
                      <a:endParaRPr lang="en-US" sz="1000" b="0" i="1"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43543">
                <a:tc>
                  <a:txBody>
                    <a:bodyPr/>
                    <a:lstStyle/>
                    <a:p>
                      <a:pPr algn="l" rtl="0" fontAlgn="ctr"/>
                      <a:r>
                        <a:rPr lang="en-US" sz="1000" b="0" i="0" u="none" strike="noStrike" dirty="0">
                          <a:solidFill>
                            <a:srgbClr val="000000"/>
                          </a:solidFill>
                          <a:effectLst/>
                          <a:latin typeface="Arial" panose="020B0604020202020204" pitchFamily="34" charset="0"/>
                          <a:cs typeface="Arial" panose="020B0604020202020204" pitchFamily="34" charset="0"/>
                        </a:rPr>
                        <a:t>Engineering Review</a:t>
                      </a: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0" i="1" u="none" strike="noStrike" dirty="0" smtClean="0">
                          <a:solidFill>
                            <a:srgbClr val="000000"/>
                          </a:solidFill>
                          <a:effectLst/>
                          <a:latin typeface="Arial" panose="020B0604020202020204" pitchFamily="34" charset="0"/>
                          <a:cs typeface="Arial" panose="020B0604020202020204" pitchFamily="34" charset="0"/>
                        </a:rPr>
                        <a:t>5</a:t>
                      </a:r>
                      <a:endParaRPr lang="en-US" sz="1000" b="0" i="1"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0" i="1" u="none" strike="noStrike" dirty="0" smtClean="0">
                          <a:solidFill>
                            <a:srgbClr val="000000"/>
                          </a:solidFill>
                          <a:effectLst/>
                          <a:latin typeface="Arial" panose="020B0604020202020204" pitchFamily="34" charset="0"/>
                          <a:cs typeface="Arial" panose="020B0604020202020204" pitchFamily="34" charset="0"/>
                        </a:rPr>
                        <a:t>8.1</a:t>
                      </a:r>
                      <a:endParaRPr lang="en-US" sz="1000" b="0" i="1"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43543">
                <a:tc>
                  <a:txBody>
                    <a:bodyPr/>
                    <a:lstStyle/>
                    <a:p>
                      <a:pPr algn="l" rtl="0" fontAlgn="ctr"/>
                      <a:r>
                        <a:rPr lang="en-US" sz="1000" b="0" i="0" u="none" strike="noStrike" dirty="0">
                          <a:solidFill>
                            <a:srgbClr val="000000"/>
                          </a:solidFill>
                          <a:effectLst/>
                          <a:latin typeface="Arial" panose="020B0604020202020204" pitchFamily="34" charset="0"/>
                          <a:cs typeface="Arial" panose="020B0604020202020204" pitchFamily="34" charset="0"/>
                        </a:rPr>
                        <a:t>Interconnection Study</a:t>
                      </a: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0" i="1" u="none" strike="noStrike" dirty="0" smtClean="0">
                          <a:solidFill>
                            <a:srgbClr val="000000"/>
                          </a:solidFill>
                          <a:effectLst/>
                          <a:latin typeface="Arial" panose="020B0604020202020204" pitchFamily="34" charset="0"/>
                          <a:cs typeface="Arial" panose="020B0604020202020204" pitchFamily="34" charset="0"/>
                        </a:rPr>
                        <a:t>3</a:t>
                      </a:r>
                      <a:endParaRPr lang="en-US" sz="1000" b="0" i="1"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0" i="1" u="none" strike="noStrike" dirty="0" smtClean="0">
                          <a:solidFill>
                            <a:srgbClr val="000000"/>
                          </a:solidFill>
                          <a:effectLst/>
                          <a:latin typeface="Arial" panose="020B0604020202020204" pitchFamily="34" charset="0"/>
                          <a:cs typeface="Arial" panose="020B0604020202020204" pitchFamily="34" charset="0"/>
                        </a:rPr>
                        <a:t>5</a:t>
                      </a:r>
                      <a:endParaRPr lang="en-US" sz="1000" b="0" i="1"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43543">
                <a:tc>
                  <a:txBody>
                    <a:bodyPr/>
                    <a:lstStyle/>
                    <a:p>
                      <a:pPr algn="l" rtl="0" fontAlgn="ctr"/>
                      <a:r>
                        <a:rPr lang="en-US" sz="1000" b="0" i="0" u="none" strike="noStrike" dirty="0">
                          <a:solidFill>
                            <a:srgbClr val="000000"/>
                          </a:solidFill>
                          <a:effectLst/>
                          <a:latin typeface="Arial" panose="020B0604020202020204" pitchFamily="34" charset="0"/>
                          <a:cs typeface="Arial" panose="020B0604020202020204" pitchFamily="34" charset="0"/>
                        </a:rPr>
                        <a:t>Construction </a:t>
                      </a: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0" i="1" u="none" strike="noStrike" dirty="0" smtClean="0">
                          <a:solidFill>
                            <a:srgbClr val="000000"/>
                          </a:solidFill>
                          <a:effectLst/>
                          <a:latin typeface="Arial" panose="020B0604020202020204" pitchFamily="34" charset="0"/>
                          <a:cs typeface="Arial" panose="020B0604020202020204" pitchFamily="34" charset="0"/>
                        </a:rPr>
                        <a:t>35</a:t>
                      </a:r>
                      <a:endParaRPr lang="en-US" sz="1000" b="0" i="1"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0" i="1" u="none" strike="noStrike" dirty="0" smtClean="0">
                          <a:solidFill>
                            <a:srgbClr val="000000"/>
                          </a:solidFill>
                          <a:effectLst/>
                          <a:latin typeface="Arial" panose="020B0604020202020204" pitchFamily="34" charset="0"/>
                          <a:cs typeface="Arial" panose="020B0604020202020204" pitchFamily="34" charset="0"/>
                        </a:rPr>
                        <a:t>52</a:t>
                      </a:r>
                      <a:endParaRPr lang="en-US" sz="1000" b="0" i="1"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43543">
                <a:tc>
                  <a:txBody>
                    <a:bodyPr/>
                    <a:lstStyle/>
                    <a:p>
                      <a:pPr algn="l" rtl="0" fontAlgn="ctr"/>
                      <a:r>
                        <a:rPr lang="en-US" sz="1000" b="1" i="0" u="none" strike="noStrike" dirty="0" smtClean="0">
                          <a:solidFill>
                            <a:srgbClr val="000000"/>
                          </a:solidFill>
                          <a:effectLst/>
                          <a:latin typeface="Arial" panose="020B0604020202020204" pitchFamily="34" charset="0"/>
                          <a:cs typeface="Arial" panose="020B0604020202020204" pitchFamily="34" charset="0"/>
                        </a:rPr>
                        <a:t>Subtotal</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43543">
                <a:tc>
                  <a:txBody>
                    <a:bodyPr/>
                    <a:lstStyle/>
                    <a:p>
                      <a:pPr algn="l" rtl="0" fontAlgn="ctr"/>
                      <a:r>
                        <a:rPr lang="en-US" sz="1000" b="0" i="0" u="none" strike="noStrike" dirty="0" smtClean="0">
                          <a:solidFill>
                            <a:srgbClr val="000000"/>
                          </a:solidFill>
                          <a:effectLst/>
                          <a:latin typeface="Arial" panose="020B0604020202020204" pitchFamily="34" charset="0"/>
                          <a:cs typeface="Arial" panose="020B0604020202020204" pitchFamily="34" charset="0"/>
                        </a:rPr>
                        <a:t>Operational</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0" i="1" u="none" strike="noStrike" dirty="0" smtClean="0">
                          <a:solidFill>
                            <a:srgbClr val="000000"/>
                          </a:solidFill>
                          <a:effectLst/>
                          <a:latin typeface="Arial" panose="020B0604020202020204" pitchFamily="34" charset="0"/>
                          <a:cs typeface="Arial" panose="020B0604020202020204" pitchFamily="34" charset="0"/>
                        </a:rPr>
                        <a:t>41</a:t>
                      </a:r>
                      <a:endParaRPr lang="en-US" sz="1000" b="0" i="1"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0" i="1" u="none" strike="noStrike" dirty="0" smtClean="0">
                          <a:solidFill>
                            <a:srgbClr val="000000"/>
                          </a:solidFill>
                          <a:effectLst/>
                          <a:latin typeface="Arial" panose="020B0604020202020204" pitchFamily="34" charset="0"/>
                          <a:cs typeface="Arial" panose="020B0604020202020204" pitchFamily="34" charset="0"/>
                        </a:rPr>
                        <a:t>49.5</a:t>
                      </a:r>
                      <a:endParaRPr lang="en-US" sz="1000" b="0" i="1"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43543">
                <a:tc>
                  <a:txBody>
                    <a:bodyPr/>
                    <a:lstStyle/>
                    <a:p>
                      <a:pPr algn="l" rtl="0" fontAlgn="ctr"/>
                      <a:r>
                        <a:rPr lang="en-US" sz="1000" b="1" i="0" u="none" strike="noStrike" dirty="0">
                          <a:solidFill>
                            <a:srgbClr val="000000"/>
                          </a:solidFill>
                          <a:effectLst/>
                          <a:latin typeface="Arial" panose="020B0604020202020204" pitchFamily="34" charset="0"/>
                          <a:cs typeface="Arial" panose="020B0604020202020204" pitchFamily="34" charset="0"/>
                        </a:rPr>
                        <a:t>Totals</a:t>
                      </a: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1" i="1" u="none" strike="noStrike" dirty="0" smtClean="0">
                          <a:solidFill>
                            <a:srgbClr val="000000"/>
                          </a:solidFill>
                          <a:effectLst/>
                          <a:latin typeface="Arial" panose="020B0604020202020204" pitchFamily="34" charset="0"/>
                          <a:cs typeface="Arial" panose="020B0604020202020204" pitchFamily="34" charset="0"/>
                        </a:rPr>
                        <a:t>99</a:t>
                      </a:r>
                      <a:endParaRPr lang="en-US" sz="1000" b="1" i="1"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0" fontAlgn="ctr"/>
                      <a:r>
                        <a:rPr lang="en-US" sz="1000" b="1" i="1" u="none" strike="noStrike" dirty="0" smtClean="0">
                          <a:solidFill>
                            <a:srgbClr val="000000"/>
                          </a:solidFill>
                          <a:effectLst/>
                          <a:latin typeface="Arial" panose="020B0604020202020204" pitchFamily="34" charset="0"/>
                          <a:cs typeface="Arial" panose="020B0604020202020204" pitchFamily="34" charset="0"/>
                        </a:rPr>
                        <a:t>137</a:t>
                      </a:r>
                      <a:endParaRPr lang="en-US" sz="1000" b="1" i="1" u="none" strike="noStrike" dirty="0">
                        <a:solidFill>
                          <a:srgbClr val="000000"/>
                        </a:solidFill>
                        <a:effectLst/>
                        <a:latin typeface="Arial" panose="020B0604020202020204" pitchFamily="34" charset="0"/>
                        <a:cs typeface="Arial" panose="020B0604020202020204" pitchFamily="34" charset="0"/>
                      </a:endParaRPr>
                    </a:p>
                  </a:txBody>
                  <a:tcPr marL="27432"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sp>
        <p:nvSpPr>
          <p:cNvPr id="9" name="TextBox 8"/>
          <p:cNvSpPr txBox="1"/>
          <p:nvPr/>
        </p:nvSpPr>
        <p:spPr>
          <a:xfrm>
            <a:off x="457200" y="3581400"/>
            <a:ext cx="3124200" cy="1828800"/>
          </a:xfrm>
          <a:prstGeom prst="rect">
            <a:avLst/>
          </a:prstGeom>
        </p:spPr>
        <p:txBody>
          <a:bodyPr vert="horz" wrap="square" lIns="91440" tIns="45720" rIns="91440" bIns="45720" rtlCol="0" anchor="ctr">
            <a:normAutofit/>
          </a:bodyPr>
          <a:lstStyle/>
          <a:p>
            <a:endParaRPr lang="en-US" dirty="0" smtClean="0"/>
          </a:p>
        </p:txBody>
      </p:sp>
      <p:sp>
        <p:nvSpPr>
          <p:cNvPr id="10" name="TextBox 9"/>
          <p:cNvSpPr txBox="1"/>
          <p:nvPr/>
        </p:nvSpPr>
        <p:spPr>
          <a:xfrm>
            <a:off x="421340" y="3810000"/>
            <a:ext cx="3769660" cy="2209800"/>
          </a:xfrm>
          <a:prstGeom prst="rect">
            <a:avLst/>
          </a:prstGeom>
        </p:spPr>
        <p:txBody>
          <a:bodyPr vert="horz" wrap="square" lIns="91440" tIns="45720" rIns="91440" bIns="45720" rtlCol="0" anchor="ctr">
            <a:normAutofit/>
          </a:bodyPr>
          <a:lstStyle/>
          <a:p>
            <a:r>
              <a:rPr lang="en-US" sz="1200" b="1" dirty="0" smtClean="0">
                <a:solidFill>
                  <a:srgbClr val="EE1C10"/>
                </a:solidFill>
                <a:latin typeface="Arial" panose="020B0604020202020204" pitchFamily="34" charset="0"/>
                <a:cs typeface="Arial" panose="020B0604020202020204" pitchFamily="34" charset="0"/>
              </a:rPr>
              <a:t>PROGRAM UPDATE</a:t>
            </a:r>
          </a:p>
          <a:p>
            <a:endParaRPr lang="en-US" sz="1400" b="1" dirty="0" smtClean="0">
              <a:solidFill>
                <a:srgbClr val="EE1C1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050" dirty="0" smtClean="0">
                <a:latin typeface="Arial" panose="020B0604020202020204" pitchFamily="34" charset="0"/>
                <a:cs typeface="Arial" panose="020B0604020202020204" pitchFamily="34" charset="0"/>
              </a:rPr>
              <a:t>These numbers include the 2017 RFP awards</a:t>
            </a:r>
          </a:p>
          <a:p>
            <a:pPr marL="285750" indent="-285750">
              <a:buFont typeface="Arial" panose="020B0604020202020204" pitchFamily="34" charset="0"/>
              <a:buChar char="•"/>
            </a:pPr>
            <a:endParaRPr lang="en-US" sz="105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050" dirty="0" smtClean="0">
                <a:latin typeface="Arial" panose="020B0604020202020204" pitchFamily="34" charset="0"/>
                <a:cs typeface="Arial" panose="020B0604020202020204" pitchFamily="34" charset="0"/>
              </a:rPr>
              <a:t>Regular and Low Income 2018 RFPs are due on October 19, 2018. The targeted award date is December 3, 2018. </a:t>
            </a:r>
          </a:p>
          <a:p>
            <a:pPr marL="285750" indent="-285750">
              <a:buFont typeface="Arial" panose="020B0604020202020204" pitchFamily="34" charset="0"/>
              <a:buChar char="•"/>
            </a:pPr>
            <a:endParaRPr lang="en-US" sz="105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050" dirty="0" smtClean="0">
                <a:latin typeface="Arial" panose="020B0604020202020204" pitchFamily="34" charset="0"/>
                <a:cs typeface="Arial" panose="020B0604020202020204" pitchFamily="34" charset="0"/>
              </a:rPr>
              <a:t>Active projects group from 18MW to 49.5MW of capacity from Q1 to Q3 2018. </a:t>
            </a:r>
          </a:p>
        </p:txBody>
      </p:sp>
      <p:graphicFrame>
        <p:nvGraphicFramePr>
          <p:cNvPr id="11" name="Chart 10"/>
          <p:cNvGraphicFramePr>
            <a:graphicFrameLocks/>
          </p:cNvGraphicFramePr>
          <p:nvPr>
            <p:extLst>
              <p:ext uri="{D42A27DB-BD31-4B8C-83A1-F6EECF244321}">
                <p14:modId xmlns:p14="http://schemas.microsoft.com/office/powerpoint/2010/main" val="340006053"/>
              </p:ext>
            </p:extLst>
          </p:nvPr>
        </p:nvGraphicFramePr>
        <p:xfrm>
          <a:off x="4763620" y="4377822"/>
          <a:ext cx="4114800" cy="225157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4611220" y="4038600"/>
            <a:ext cx="4267200" cy="277238"/>
          </a:xfrm>
          <a:prstGeom prst="rect">
            <a:avLst/>
          </a:prstGeom>
        </p:spPr>
        <p:txBody>
          <a:bodyPr vert="horz" wrap="square" lIns="91440" tIns="45720" rIns="91440" bIns="45720" rtlCol="0" anchor="ctr">
            <a:noAutofit/>
          </a:bodyPr>
          <a:lstStyle/>
          <a:p>
            <a:pPr algn="ctr"/>
            <a:r>
              <a:rPr lang="en-US" sz="1200" b="1" dirty="0" smtClean="0">
                <a:solidFill>
                  <a:srgbClr val="EE1C10"/>
                </a:solidFill>
                <a:latin typeface="Arial" panose="020B0604020202020204" pitchFamily="34" charset="0"/>
                <a:cs typeface="Arial" panose="020B0604020202020204" pitchFamily="34" charset="0"/>
              </a:rPr>
              <a:t>ACTIVE GARDENS</a:t>
            </a:r>
          </a:p>
          <a:p>
            <a:pPr algn="ctr"/>
            <a:endParaRPr lang="en-US" sz="800" b="1" dirty="0" smtClean="0">
              <a:solidFill>
                <a:srgbClr val="EE1C10"/>
              </a:solidFill>
              <a:latin typeface="Arial" panose="020B0604020202020204" pitchFamily="34" charset="0"/>
              <a:cs typeface="Arial" panose="020B0604020202020204" pitchFamily="34" charset="0"/>
            </a:endParaRPr>
          </a:p>
          <a:p>
            <a:pPr algn="ctr"/>
            <a:r>
              <a:rPr lang="en-US" sz="1200" b="1" dirty="0" smtClean="0">
                <a:latin typeface="Arial" panose="020B0604020202020204" pitchFamily="34" charset="0"/>
                <a:cs typeface="Arial" panose="020B0604020202020204" pitchFamily="34" charset="0"/>
              </a:rPr>
              <a:t>Subscriber Breakdowns</a:t>
            </a:r>
            <a:endParaRPr lang="en-US" sz="1200" dirty="0" smtClean="0">
              <a:latin typeface="Arial" panose="020B0604020202020204" pitchFamily="34" charset="0"/>
              <a:cs typeface="Arial" panose="020B0604020202020204" pitchFamily="34" charset="0"/>
            </a:endParaRPr>
          </a:p>
        </p:txBody>
      </p:sp>
      <p:graphicFrame>
        <p:nvGraphicFramePr>
          <p:cNvPr id="13" name="Chart 12"/>
          <p:cNvGraphicFramePr>
            <a:graphicFrameLocks/>
          </p:cNvGraphicFramePr>
          <p:nvPr>
            <p:extLst>
              <p:ext uri="{D42A27DB-BD31-4B8C-83A1-F6EECF244321}">
                <p14:modId xmlns:p14="http://schemas.microsoft.com/office/powerpoint/2010/main" val="3172666919"/>
              </p:ext>
            </p:extLst>
          </p:nvPr>
        </p:nvGraphicFramePr>
        <p:xfrm>
          <a:off x="4754656" y="1545416"/>
          <a:ext cx="4342188" cy="2271192"/>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4"/>
          <p:cNvSpPr txBox="1"/>
          <p:nvPr/>
        </p:nvSpPr>
        <p:spPr>
          <a:xfrm>
            <a:off x="4611221" y="1295400"/>
            <a:ext cx="4321476" cy="28303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200" b="1" baseline="0" dirty="0" smtClean="0">
                <a:solidFill>
                  <a:srgbClr val="D81E05"/>
                </a:solidFill>
                <a:latin typeface="Arial" panose="020B0604020202020204" pitchFamily="34" charset="0"/>
                <a:cs typeface="Arial" panose="020B0604020202020204" pitchFamily="34" charset="0"/>
              </a:rPr>
              <a:t>SOLAR</a:t>
            </a:r>
            <a:r>
              <a:rPr lang="en-US" sz="1200" b="1" dirty="0" smtClean="0">
                <a:solidFill>
                  <a:srgbClr val="D81E05"/>
                </a:solidFill>
                <a:latin typeface="Arial" panose="020B0604020202020204" pitchFamily="34" charset="0"/>
                <a:cs typeface="Arial" panose="020B0604020202020204" pitchFamily="34" charset="0"/>
              </a:rPr>
              <a:t> GARDENS IN DESIGN &amp; CONTRUCTION</a:t>
            </a:r>
            <a:endParaRPr lang="en-US" sz="1200" b="1" baseline="0" dirty="0" smtClean="0">
              <a:solidFill>
                <a:srgbClr val="D81E05"/>
              </a:solidFill>
              <a:latin typeface="Arial" panose="020B0604020202020204" pitchFamily="34" charset="0"/>
              <a:cs typeface="Arial" panose="020B0604020202020204" pitchFamily="34" charset="0"/>
            </a:endParaRPr>
          </a:p>
          <a:p>
            <a:pPr algn="ctr"/>
            <a:endParaRPr lang="en-US" sz="800" b="1" baseline="0" dirty="0" smtClean="0">
              <a:solidFill>
                <a:schemeClr val="tx1"/>
              </a:solidFill>
              <a:latin typeface="Arial" panose="020B0604020202020204" pitchFamily="34" charset="0"/>
              <a:cs typeface="Arial" panose="020B0604020202020204" pitchFamily="34" charset="0"/>
            </a:endParaRPr>
          </a:p>
          <a:p>
            <a:pPr algn="ctr"/>
            <a:r>
              <a:rPr lang="en-US" sz="1200" b="1" baseline="0" dirty="0" smtClean="0">
                <a:solidFill>
                  <a:schemeClr val="tx1"/>
                </a:solidFill>
                <a:latin typeface="Arial" panose="020B0604020202020204" pitchFamily="34" charset="0"/>
                <a:cs typeface="Arial" panose="020B0604020202020204" pitchFamily="34" charset="0"/>
              </a:rPr>
              <a:t>Anticipated Installations (MW)</a:t>
            </a:r>
            <a:endParaRPr lang="en-US" sz="1200" b="1" dirty="0">
              <a:solidFill>
                <a:schemeClr val="tx1"/>
              </a:solidFill>
              <a:latin typeface="Arial" panose="020B0604020202020204" pitchFamily="34" charset="0"/>
              <a:cs typeface="Arial" panose="020B0604020202020204" pitchFamily="34" charset="0"/>
            </a:endParaRPr>
          </a:p>
        </p:txBody>
      </p:sp>
      <p:sp>
        <p:nvSpPr>
          <p:cNvPr id="15" name="TextBox 14"/>
          <p:cNvSpPr txBox="1"/>
          <p:nvPr/>
        </p:nvSpPr>
        <p:spPr>
          <a:xfrm rot="16200000">
            <a:off x="4342279" y="2439521"/>
            <a:ext cx="537883" cy="230841"/>
          </a:xfrm>
          <a:prstGeom prst="rect">
            <a:avLst/>
          </a:prstGeom>
        </p:spPr>
        <p:txBody>
          <a:bodyPr vert="horz" wrap="square" lIns="0" tIns="0" rIns="0" bIns="0" rtlCol="0" anchor="ctr">
            <a:normAutofit/>
          </a:bodyPr>
          <a:lstStyle/>
          <a:p>
            <a:pPr algn="ctr"/>
            <a:r>
              <a:rPr lang="en-US" sz="1000" dirty="0" smtClean="0"/>
              <a:t>MW</a:t>
            </a:r>
          </a:p>
        </p:txBody>
      </p:sp>
      <p:sp>
        <p:nvSpPr>
          <p:cNvPr id="16" name="Rectangle 15"/>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Title 2"/>
          <p:cNvSpPr>
            <a:spLocks noGrp="1"/>
          </p:cNvSpPr>
          <p:nvPr>
            <p:ph type="title"/>
          </p:nvPr>
        </p:nvSpPr>
        <p:spPr>
          <a:xfrm>
            <a:off x="304800" y="493422"/>
            <a:ext cx="8534400" cy="878179"/>
          </a:xfrm>
          <a:noFill/>
          <a:ln>
            <a:noFill/>
          </a:ln>
        </p:spPr>
        <p:txBody>
          <a:bodyPr/>
          <a:lstStyle/>
          <a:p>
            <a:r>
              <a:rPr lang="en-US" sz="2400" b="1" dirty="0" smtClean="0"/>
              <a:t>Solar*Rewards Community – Awards &amp; Operations</a:t>
            </a:r>
            <a:endParaRPr lang="en-US" sz="2400" b="1" dirty="0"/>
          </a:p>
        </p:txBody>
      </p:sp>
      <p:sp>
        <p:nvSpPr>
          <p:cNvPr id="18" name="Text Placeholder 3"/>
          <p:cNvSpPr>
            <a:spLocks noGrp="1"/>
          </p:cNvSpPr>
          <p:nvPr>
            <p:ph type="body" sz="quarter" idx="11"/>
          </p:nvPr>
        </p:nvSpPr>
        <p:spPr>
          <a:xfrm>
            <a:off x="1153633" y="21268"/>
            <a:ext cx="5334000" cy="217967"/>
          </a:xfrm>
        </p:spPr>
        <p:txBody>
          <a:bodyPr/>
          <a:lstStyle/>
          <a:p>
            <a:r>
              <a:rPr lang="en-US" dirty="0"/>
              <a:t>Combined Stakeholder Group</a:t>
            </a:r>
          </a:p>
        </p:txBody>
      </p:sp>
    </p:spTree>
    <p:extLst>
      <p:ext uri="{BB962C8B-B14F-4D97-AF65-F5344CB8AC3E}">
        <p14:creationId xmlns:p14="http://schemas.microsoft.com/office/powerpoint/2010/main" val="3561007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7" name="Chart 6"/>
          <p:cNvGraphicFramePr>
            <a:graphicFrameLocks/>
          </p:cNvGraphicFramePr>
          <p:nvPr>
            <p:extLst>
              <p:ext uri="{D42A27DB-BD31-4B8C-83A1-F6EECF244321}">
                <p14:modId xmlns:p14="http://schemas.microsoft.com/office/powerpoint/2010/main" val="3844178709"/>
              </p:ext>
            </p:extLst>
          </p:nvPr>
        </p:nvGraphicFramePr>
        <p:xfrm>
          <a:off x="304800" y="1634925"/>
          <a:ext cx="8675591"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2"/>
          <p:cNvSpPr txBox="1">
            <a:spLocks/>
          </p:cNvSpPr>
          <p:nvPr/>
        </p:nvSpPr>
        <p:spPr>
          <a:xfrm>
            <a:off x="304800" y="1066800"/>
            <a:ext cx="8686800" cy="762000"/>
          </a:xfrm>
          <a:prstGeom prst="rect">
            <a:avLst/>
          </a:prstGeom>
        </p:spPr>
        <p:txBody>
          <a:bodyPr vert="horz" lIns="91440" tIns="45720" rIns="91440" bIns="45720" rtlCol="0" anchor="t">
            <a:noAutofit/>
          </a:bodyPr>
          <a:lst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a:lstStyle>
          <a:p>
            <a:r>
              <a:rPr lang="en-US" sz="1400" b="1" dirty="0" smtClean="0"/>
              <a:t/>
            </a:r>
            <a:br>
              <a:rPr lang="en-US" sz="1400" b="1" dirty="0" smtClean="0"/>
            </a:br>
            <a:r>
              <a:rPr lang="en-US" sz="1400" b="1" dirty="0" smtClean="0"/>
              <a:t>Completed projects will double from Q4 2018 to Q4 2019 </a:t>
            </a:r>
            <a:endParaRPr lang="en-US" sz="1400" b="1" dirty="0"/>
          </a:p>
        </p:txBody>
      </p:sp>
      <p:sp>
        <p:nvSpPr>
          <p:cNvPr id="17" name="Slide Number Placeholder 4"/>
          <p:cNvSpPr txBox="1">
            <a:spLocks/>
          </p:cNvSpPr>
          <p:nvPr/>
        </p:nvSpPr>
        <p:spPr>
          <a:xfrm>
            <a:off x="0" y="6673852"/>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13</a:t>
            </a:fld>
            <a:endParaRPr lang="en-US" dirty="0">
              <a:solidFill>
                <a:schemeClr val="bg1"/>
              </a:solidFill>
            </a:endParaRPr>
          </a:p>
        </p:txBody>
      </p:sp>
      <p:sp>
        <p:nvSpPr>
          <p:cNvPr id="18" name="Title 2"/>
          <p:cNvSpPr>
            <a:spLocks noGrp="1"/>
          </p:cNvSpPr>
          <p:nvPr>
            <p:ph type="title"/>
          </p:nvPr>
        </p:nvSpPr>
        <p:spPr>
          <a:xfrm>
            <a:off x="304800" y="493422"/>
            <a:ext cx="8534400" cy="878179"/>
          </a:xfrm>
          <a:solidFill>
            <a:schemeClr val="bg1"/>
          </a:solidFill>
        </p:spPr>
        <p:txBody>
          <a:bodyPr/>
          <a:lstStyle/>
          <a:p>
            <a:r>
              <a:rPr lang="en-US" sz="2400" b="1" dirty="0" smtClean="0"/>
              <a:t>Solar*Rewards Community – Awards &amp; Operations</a:t>
            </a:r>
            <a:endParaRPr lang="en-US" sz="2400" b="1" dirty="0"/>
          </a:p>
        </p:txBody>
      </p:sp>
      <p:sp>
        <p:nvSpPr>
          <p:cNvPr id="19" name="Text Placeholder 3"/>
          <p:cNvSpPr>
            <a:spLocks noGrp="1"/>
          </p:cNvSpPr>
          <p:nvPr>
            <p:ph type="body" sz="quarter" idx="11"/>
          </p:nvPr>
        </p:nvSpPr>
        <p:spPr/>
        <p:txBody>
          <a:bodyPr/>
          <a:lstStyle/>
          <a:p>
            <a:r>
              <a:rPr lang="en-US" dirty="0"/>
              <a:t>Combined Stakeholder Group</a:t>
            </a:r>
          </a:p>
        </p:txBody>
      </p:sp>
    </p:spTree>
    <p:extLst>
      <p:ext uri="{BB962C8B-B14F-4D97-AF65-F5344CB8AC3E}">
        <p14:creationId xmlns:p14="http://schemas.microsoft.com/office/powerpoint/2010/main" val="3695500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086600" y="458165"/>
            <a:ext cx="19812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p:txBody>
          <a:bodyPr/>
          <a:lstStyle/>
          <a:p>
            <a:r>
              <a:rPr lang="en-US" sz="2400" dirty="0" smtClean="0"/>
              <a:t>Look back to 2018:</a:t>
            </a:r>
          </a:p>
          <a:p>
            <a:pPr lvl="1"/>
            <a:r>
              <a:rPr lang="en-US" sz="2000" dirty="0" smtClean="0"/>
              <a:t>CEP</a:t>
            </a:r>
          </a:p>
          <a:p>
            <a:pPr lvl="1"/>
            <a:r>
              <a:rPr lang="en-US" sz="2000" dirty="0" smtClean="0"/>
              <a:t>2 of 3 years of Three-Case Settlement</a:t>
            </a:r>
          </a:p>
          <a:p>
            <a:pPr lvl="1"/>
            <a:r>
              <a:rPr lang="en-US" sz="2000" dirty="0" smtClean="0"/>
              <a:t>R*C Launched</a:t>
            </a:r>
          </a:p>
          <a:p>
            <a:pPr lvl="1"/>
            <a:r>
              <a:rPr lang="en-US" sz="2000" dirty="0" smtClean="0"/>
              <a:t>HB-1270</a:t>
            </a:r>
          </a:p>
          <a:p>
            <a:pPr lvl="1"/>
            <a:r>
              <a:rPr lang="en-US" sz="2000" dirty="0" smtClean="0"/>
              <a:t>SB-09</a:t>
            </a:r>
          </a:p>
          <a:p>
            <a:pPr lvl="1"/>
            <a:r>
              <a:rPr lang="en-US" sz="2000" dirty="0" smtClean="0"/>
              <a:t>M-Docket, </a:t>
            </a:r>
            <a:r>
              <a:rPr lang="en-US" dirty="0" smtClean="0"/>
              <a:t>MOAR</a:t>
            </a:r>
            <a:r>
              <a:rPr lang="en-US" sz="2000" dirty="0" smtClean="0"/>
              <a:t>, </a:t>
            </a:r>
            <a:r>
              <a:rPr lang="en-US" sz="1600" dirty="0" smtClean="0"/>
              <a:t>Mega-NOPR, </a:t>
            </a:r>
            <a:r>
              <a:rPr lang="en-US" sz="1400" dirty="0" smtClean="0"/>
              <a:t>Workshops, </a:t>
            </a:r>
            <a:r>
              <a:rPr lang="en-US" sz="1200" dirty="0" smtClean="0"/>
              <a:t>Comments, </a:t>
            </a:r>
            <a:r>
              <a:rPr lang="en-US" sz="1000" dirty="0" smtClean="0"/>
              <a:t>Reply Comments, </a:t>
            </a:r>
            <a:r>
              <a:rPr lang="en-US" sz="800" dirty="0" smtClean="0"/>
              <a:t>Final Comments…….</a:t>
            </a:r>
            <a:endParaRPr lang="en-US" sz="1200" dirty="0" smtClean="0"/>
          </a:p>
          <a:p>
            <a:pPr lvl="1"/>
            <a:endParaRPr lang="en-US" sz="2000" dirty="0" smtClean="0"/>
          </a:p>
          <a:p>
            <a:r>
              <a:rPr lang="en-US" sz="2400" dirty="0" smtClean="0"/>
              <a:t>So what is next…?</a:t>
            </a:r>
          </a:p>
          <a:p>
            <a:pPr lvl="1"/>
            <a:r>
              <a:rPr lang="en-US" sz="2200" dirty="0" smtClean="0"/>
              <a:t>We are interested to hear what you are thinking?</a:t>
            </a:r>
          </a:p>
          <a:p>
            <a:pPr marL="457200" lvl="1" indent="0">
              <a:buNone/>
            </a:pPr>
            <a:endParaRPr lang="en-US" sz="2200" dirty="0" smtClean="0"/>
          </a:p>
          <a:p>
            <a:pPr lvl="1"/>
            <a:endParaRPr lang="en-US" dirty="0"/>
          </a:p>
        </p:txBody>
      </p:sp>
      <p:sp>
        <p:nvSpPr>
          <p:cNvPr id="3" name="Title 2"/>
          <p:cNvSpPr>
            <a:spLocks noGrp="1"/>
          </p:cNvSpPr>
          <p:nvPr>
            <p:ph type="title"/>
          </p:nvPr>
        </p:nvSpPr>
        <p:spPr/>
        <p:txBody>
          <a:bodyPr/>
          <a:lstStyle/>
          <a:p>
            <a:r>
              <a:rPr lang="en-US" sz="2400" b="1" dirty="0" smtClean="0"/>
              <a:t>Regulatory Update / Discussion</a:t>
            </a:r>
            <a:endParaRPr lang="en-US" sz="2400" b="1" dirty="0"/>
          </a:p>
        </p:txBody>
      </p:sp>
      <p:sp>
        <p:nvSpPr>
          <p:cNvPr id="6" name="Text Placeholder 3"/>
          <p:cNvSpPr>
            <a:spLocks noGrp="1"/>
          </p:cNvSpPr>
          <p:nvPr>
            <p:ph type="body" sz="quarter" idx="11"/>
          </p:nvPr>
        </p:nvSpPr>
        <p:spPr/>
        <p:txBody>
          <a:bodyPr/>
          <a:lstStyle/>
          <a:p>
            <a:r>
              <a:rPr lang="en-US" dirty="0" smtClean="0"/>
              <a:t>Combined Stakeholder </a:t>
            </a:r>
            <a:r>
              <a:rPr lang="en-US" dirty="0"/>
              <a:t>Group</a:t>
            </a:r>
          </a:p>
        </p:txBody>
      </p:sp>
      <p:sp>
        <p:nvSpPr>
          <p:cNvPr id="7" name="Slide Number Placeholder 4"/>
          <p:cNvSpPr txBox="1">
            <a:spLocks/>
          </p:cNvSpPr>
          <p:nvPr/>
        </p:nvSpPr>
        <p:spPr>
          <a:xfrm>
            <a:off x="0" y="6587926"/>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14</a:t>
            </a:fld>
            <a:endParaRPr lang="en-US" b="1" dirty="0">
              <a:solidFill>
                <a:schemeClr val="bg1"/>
              </a:solidFill>
            </a:endParaRPr>
          </a:p>
        </p:txBody>
      </p:sp>
    </p:spTree>
    <p:extLst>
      <p:ext uri="{BB962C8B-B14F-4D97-AF65-F5344CB8AC3E}">
        <p14:creationId xmlns:p14="http://schemas.microsoft.com/office/powerpoint/2010/main" val="27236784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956372042"/>
              </p:ext>
            </p:extLst>
          </p:nvPr>
        </p:nvGraphicFramePr>
        <p:xfrm>
          <a:off x="76200" y="1905000"/>
          <a:ext cx="8991606" cy="2714632"/>
        </p:xfrm>
        <a:graphic>
          <a:graphicData uri="http://schemas.openxmlformats.org/drawingml/2006/table">
            <a:tbl>
              <a:tblPr/>
              <a:tblGrid>
                <a:gridCol w="345831"/>
                <a:gridCol w="345831"/>
                <a:gridCol w="345831"/>
                <a:gridCol w="345831"/>
                <a:gridCol w="345831"/>
                <a:gridCol w="345831"/>
                <a:gridCol w="345831"/>
                <a:gridCol w="345831"/>
                <a:gridCol w="345831"/>
                <a:gridCol w="345831"/>
                <a:gridCol w="345831"/>
                <a:gridCol w="345831"/>
                <a:gridCol w="345831"/>
                <a:gridCol w="345831"/>
                <a:gridCol w="345831"/>
                <a:gridCol w="345831"/>
                <a:gridCol w="345831"/>
                <a:gridCol w="345831"/>
                <a:gridCol w="345831"/>
                <a:gridCol w="345831"/>
                <a:gridCol w="345831"/>
                <a:gridCol w="345831"/>
                <a:gridCol w="345831"/>
                <a:gridCol w="345831"/>
                <a:gridCol w="345831"/>
                <a:gridCol w="345831"/>
              </a:tblGrid>
              <a:tr h="265373">
                <a:tc gridSpan="2">
                  <a:txBody>
                    <a:bodyPr/>
                    <a:lstStyle/>
                    <a:p>
                      <a:pPr algn="ctr" fontAlgn="b"/>
                      <a:r>
                        <a:rPr lang="en-US" sz="1100" b="1" i="0" u="none" strike="noStrike" dirty="0">
                          <a:solidFill>
                            <a:srgbClr val="000000"/>
                          </a:solidFill>
                          <a:effectLst/>
                          <a:latin typeface="Calibri"/>
                        </a:rPr>
                        <a:t>2018</a:t>
                      </a:r>
                    </a:p>
                  </a:txBody>
                  <a:tcPr marL="8206" marR="8206" marT="8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gridSpan="12">
                  <a:txBody>
                    <a:bodyPr/>
                    <a:lstStyle/>
                    <a:p>
                      <a:pPr algn="ctr" fontAlgn="b"/>
                      <a:r>
                        <a:rPr lang="en-US" sz="1100" b="1" i="0" u="none" strike="noStrike" dirty="0">
                          <a:solidFill>
                            <a:srgbClr val="000000"/>
                          </a:solidFill>
                          <a:effectLst/>
                          <a:latin typeface="Calibri"/>
                        </a:rPr>
                        <a:t>2019</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b"/>
                      <a:r>
                        <a:rPr lang="en-US" sz="1100" b="1" i="0" u="none" strike="noStrike">
                          <a:solidFill>
                            <a:srgbClr val="000000"/>
                          </a:solidFill>
                          <a:effectLst/>
                          <a:latin typeface="Calibri"/>
                        </a:rPr>
                        <a:t>2020</a:t>
                      </a:r>
                    </a:p>
                  </a:txBody>
                  <a:tcPr marL="8206" marR="8206" marT="8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5373">
                <a:tc>
                  <a:txBody>
                    <a:bodyPr/>
                    <a:lstStyle/>
                    <a:p>
                      <a:pPr algn="ctr" fontAlgn="b"/>
                      <a:r>
                        <a:rPr lang="en-US" sz="1100" b="0" i="0" u="none" strike="noStrike">
                          <a:solidFill>
                            <a:srgbClr val="000000"/>
                          </a:solidFill>
                          <a:effectLst/>
                          <a:latin typeface="Calibri"/>
                        </a:rPr>
                        <a:t>N</a:t>
                      </a:r>
                    </a:p>
                  </a:txBody>
                  <a:tcPr marL="8206" marR="8206" marT="8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dirty="0">
                          <a:solidFill>
                            <a:srgbClr val="000000"/>
                          </a:solidFill>
                          <a:effectLst/>
                          <a:latin typeface="Calibri"/>
                        </a:rPr>
                        <a:t>D</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J</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dirty="0">
                          <a:solidFill>
                            <a:srgbClr val="000000"/>
                          </a:solidFill>
                          <a:effectLst/>
                          <a:latin typeface="Calibri"/>
                        </a:rPr>
                        <a:t>F</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M</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dirty="0">
                          <a:solidFill>
                            <a:srgbClr val="000000"/>
                          </a:solidFill>
                          <a:effectLst/>
                          <a:latin typeface="Calibri"/>
                        </a:rPr>
                        <a:t>A</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dirty="0">
                          <a:solidFill>
                            <a:srgbClr val="000000"/>
                          </a:solidFill>
                          <a:effectLst/>
                          <a:latin typeface="Calibri"/>
                        </a:rPr>
                        <a:t>M</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Jun</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Jul</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A</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S</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O</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N</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D</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J</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F</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M</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A</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M</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Jun</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Jul</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A</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S</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O</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N</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0" i="0" u="none" strike="noStrike">
                          <a:solidFill>
                            <a:srgbClr val="000000"/>
                          </a:solidFill>
                          <a:effectLst/>
                          <a:latin typeface="Calibri"/>
                        </a:rPr>
                        <a:t>D</a:t>
                      </a:r>
                    </a:p>
                  </a:txBody>
                  <a:tcPr marL="8206" marR="8206" marT="8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265373">
                <a:tc>
                  <a:txBody>
                    <a:bodyPr/>
                    <a:lstStyle/>
                    <a:p>
                      <a:pPr algn="ctr" fontAlgn="b"/>
                      <a:r>
                        <a:rPr lang="en-US" sz="1100" b="0" i="0" u="none" strike="noStrike">
                          <a:solidFill>
                            <a:srgbClr val="000000"/>
                          </a:solidFill>
                          <a:effectLst/>
                          <a:latin typeface="Calibri"/>
                        </a:rPr>
                        <a:t>SHG</a:t>
                      </a:r>
                    </a:p>
                  </a:txBody>
                  <a:tcPr marL="8206" marR="8206" marT="8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endParaRPr lang="en-US" sz="1100" b="0" i="0" u="none" strike="noStrike">
                        <a:solidFill>
                          <a:srgbClr val="000000"/>
                        </a:solidFill>
                        <a:effectLst/>
                        <a:latin typeface="Calibri"/>
                      </a:endParaRPr>
                    </a:p>
                  </a:txBody>
                  <a:tcPr marL="8206" marR="8206" marT="820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SHG</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endParaRPr lang="en-US" sz="1100" b="0" i="0" u="none" strike="noStrike">
                        <a:solidFill>
                          <a:srgbClr val="000000"/>
                        </a:solidFill>
                        <a:effectLst/>
                        <a:latin typeface="Calibri"/>
                      </a:endParaRPr>
                    </a:p>
                  </a:txBody>
                  <a:tcPr marL="8206" marR="8206" marT="820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SHG</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endParaRPr lang="en-US" sz="1100" b="0" i="0" u="none" strike="noStrike" dirty="0">
                        <a:solidFill>
                          <a:srgbClr val="000000"/>
                        </a:solidFill>
                        <a:effectLst/>
                        <a:latin typeface="Calibri"/>
                      </a:endParaRPr>
                    </a:p>
                  </a:txBody>
                  <a:tcPr marL="8206" marR="8206" marT="820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SHG</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endParaRPr lang="en-US" sz="1100" b="0" i="0" u="none" strike="noStrike">
                        <a:solidFill>
                          <a:srgbClr val="000000"/>
                        </a:solidFill>
                        <a:effectLst/>
                        <a:latin typeface="Calibri"/>
                      </a:endParaRPr>
                    </a:p>
                  </a:txBody>
                  <a:tcPr marL="8206" marR="8206" marT="820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SHG</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endParaRPr lang="en-US" sz="1100" b="0" i="0" u="none" strike="noStrike">
                        <a:solidFill>
                          <a:srgbClr val="000000"/>
                        </a:solidFill>
                        <a:effectLst/>
                        <a:latin typeface="Calibri"/>
                      </a:endParaRPr>
                    </a:p>
                  </a:txBody>
                  <a:tcPr marL="8206" marR="8206" marT="820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SHG?</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endParaRPr lang="en-US" sz="1100" b="0" i="0" u="none" strike="noStrike">
                        <a:solidFill>
                          <a:srgbClr val="000000"/>
                        </a:solidFill>
                        <a:effectLst/>
                        <a:latin typeface="Calibri"/>
                      </a:endParaRPr>
                    </a:p>
                  </a:txBody>
                  <a:tcPr marL="8206" marR="8206" marT="820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SHG?</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endParaRPr lang="en-US" sz="1100" b="0" i="0" u="none" strike="noStrike">
                        <a:solidFill>
                          <a:srgbClr val="000000"/>
                        </a:solidFill>
                        <a:effectLst/>
                        <a:latin typeface="Calibri"/>
                      </a:endParaRPr>
                    </a:p>
                  </a:txBody>
                  <a:tcPr marL="8206" marR="8206" marT="820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SHG?</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endParaRPr lang="en-US" sz="1100" b="0" i="0" u="none" strike="noStrike">
                        <a:solidFill>
                          <a:srgbClr val="000000"/>
                        </a:solidFill>
                        <a:effectLst/>
                        <a:latin typeface="Calibri"/>
                      </a:endParaRPr>
                    </a:p>
                  </a:txBody>
                  <a:tcPr marL="8206" marR="8206" marT="820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SHG?</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100" b="0" i="0" u="none" strike="noStrike">
                          <a:solidFill>
                            <a:srgbClr val="000000"/>
                          </a:solidFill>
                          <a:effectLst/>
                          <a:latin typeface="Calibri"/>
                        </a:rPr>
                        <a:t> </a:t>
                      </a:r>
                    </a:p>
                  </a:txBody>
                  <a:tcPr marL="8206" marR="8206" marT="8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65373">
                <a:tc gridSpan="3">
                  <a:txBody>
                    <a:bodyPr/>
                    <a:lstStyle/>
                    <a:p>
                      <a:pPr algn="ctr" fontAlgn="b"/>
                      <a:r>
                        <a:rPr lang="en-US" sz="1100" b="0" i="0" u="none" strike="noStrike">
                          <a:solidFill>
                            <a:srgbClr val="000000"/>
                          </a:solidFill>
                          <a:effectLst/>
                          <a:latin typeface="Calibri"/>
                        </a:rPr>
                        <a:t>NOPR (HB-1270)</a:t>
                      </a:r>
                    </a:p>
                  </a:txBody>
                  <a:tcPr marL="8206" marR="8206" marT="8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hMerge="1">
                  <a:txBody>
                    <a:bodyPr/>
                    <a:lstStyle/>
                    <a:p>
                      <a:endParaRPr lang="en-US"/>
                    </a:p>
                  </a:txBody>
                  <a:tcPr/>
                </a:tc>
                <a:tc hMerge="1">
                  <a:txBody>
                    <a:bodyPr/>
                    <a:lstStyle/>
                    <a:p>
                      <a:endParaRPr lang="en-US"/>
                    </a:p>
                  </a:txBody>
                  <a:tcPr/>
                </a:tc>
                <a:tc>
                  <a:txBody>
                    <a:bodyPr/>
                    <a:lstStyle/>
                    <a:p>
                      <a:pPr algn="ctr" fontAlgn="b"/>
                      <a:endParaRPr lang="en-US" sz="1100" b="0" i="0" u="none" strike="noStrike">
                        <a:solidFill>
                          <a:srgbClr val="000000"/>
                        </a:solidFill>
                        <a:effectLst/>
                        <a:latin typeface="Calibri"/>
                      </a:endParaRPr>
                    </a:p>
                  </a:txBody>
                  <a:tcPr marL="8206" marR="8206" marT="820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RES Rpt.</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endParaRPr lang="en-US" sz="1100" b="0" i="0" u="none" strike="noStrike" dirty="0">
                        <a:solidFill>
                          <a:srgbClr val="000000"/>
                        </a:solidFill>
                        <a:effectLst/>
                        <a:latin typeface="Calibri"/>
                      </a:endParaRPr>
                    </a:p>
                  </a:txBody>
                  <a:tcPr marL="8206" marR="8206" marT="820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8206" marR="8206" marT="8206" marB="0" anchor="b">
                    <a:lnL>
                      <a:noFill/>
                    </a:lnL>
                    <a:lnR w="12700" cap="flat" cmpd="sng" algn="ctr">
                      <a:solidFill>
                        <a:srgbClr val="000000"/>
                      </a:solidFill>
                      <a:prstDash val="solid"/>
                      <a:round/>
                      <a:headEnd type="none" w="med" len="med"/>
                      <a:tailEnd type="none" w="med" len="med"/>
                    </a:lnR>
                    <a:lnT>
                      <a:noFill/>
                    </a:lnT>
                    <a:lnB>
                      <a:noFill/>
                    </a:lnB>
                  </a:tcPr>
                </a:tc>
              </a:tr>
              <a:tr h="265373">
                <a:tc>
                  <a:txBody>
                    <a:bodyPr/>
                    <a:lstStyle/>
                    <a:p>
                      <a:pPr algn="ctr" fontAlgn="b"/>
                      <a:r>
                        <a:rPr lang="en-US" sz="1100" b="0" i="0" u="none" strike="noStrike">
                          <a:solidFill>
                            <a:srgbClr val="000000"/>
                          </a:solidFill>
                          <a:effectLst/>
                          <a:latin typeface="Calibri"/>
                        </a:rPr>
                        <a:t> </a:t>
                      </a:r>
                    </a:p>
                  </a:txBody>
                  <a:tcPr marL="8206" marR="8206" marT="8206"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b"/>
                      <a:r>
                        <a:rPr lang="en-US" sz="1100" b="0" i="0" u="none" strike="noStrike">
                          <a:solidFill>
                            <a:srgbClr val="000000"/>
                          </a:solidFill>
                          <a:effectLst/>
                          <a:latin typeface="Calibri"/>
                        </a:rPr>
                        <a:t>Legislative Session</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endParaRPr lang="en-US" sz="1100" b="0" i="0" u="none" strike="noStrike">
                        <a:solidFill>
                          <a:srgbClr val="000000"/>
                        </a:solidFill>
                        <a:effectLst/>
                        <a:latin typeface="Calibri"/>
                      </a:endParaRPr>
                    </a:p>
                  </a:txBody>
                  <a:tcPr marL="8206" marR="8206" marT="820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r>
                        <a:rPr lang="en-US" sz="1100" b="0" i="0" u="none" strike="noStrike">
                          <a:solidFill>
                            <a:srgbClr val="000000"/>
                          </a:solidFill>
                          <a:effectLst/>
                          <a:latin typeface="Calibri"/>
                        </a:rPr>
                        <a:t> </a:t>
                      </a:r>
                    </a:p>
                  </a:txBody>
                  <a:tcPr marL="8206" marR="8206" marT="8206" marB="0" anchor="b">
                    <a:lnL>
                      <a:noFill/>
                    </a:lnL>
                    <a:lnR w="12700" cap="flat" cmpd="sng" algn="ctr">
                      <a:solidFill>
                        <a:srgbClr val="000000"/>
                      </a:solidFill>
                      <a:prstDash val="solid"/>
                      <a:round/>
                      <a:headEnd type="none" w="med" len="med"/>
                      <a:tailEnd type="none" w="med" len="med"/>
                    </a:lnR>
                    <a:lnT>
                      <a:noFill/>
                    </a:lnT>
                    <a:lnB>
                      <a:noFill/>
                    </a:lnB>
                  </a:tcPr>
                </a:tc>
              </a:tr>
              <a:tr h="265373">
                <a:tc>
                  <a:txBody>
                    <a:bodyPr/>
                    <a:lstStyle/>
                    <a:p>
                      <a:pPr algn="ctr" fontAlgn="b"/>
                      <a:r>
                        <a:rPr lang="en-US" sz="1100" b="0" i="0" u="none" strike="noStrike">
                          <a:solidFill>
                            <a:srgbClr val="000000"/>
                          </a:solidFill>
                          <a:effectLst/>
                          <a:latin typeface="Calibri"/>
                        </a:rPr>
                        <a:t> </a:t>
                      </a:r>
                    </a:p>
                  </a:txBody>
                  <a:tcPr marL="8206" marR="8206" marT="8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11">
                  <a:txBody>
                    <a:bodyPr/>
                    <a:lstStyle/>
                    <a:p>
                      <a:pPr algn="ctr" fontAlgn="b"/>
                      <a:r>
                        <a:rPr lang="en-US" sz="1100" b="0" i="0" u="none" strike="noStrike" dirty="0">
                          <a:solidFill>
                            <a:srgbClr val="000000"/>
                          </a:solidFill>
                          <a:effectLst/>
                          <a:latin typeface="Calibri"/>
                        </a:rPr>
                        <a:t>NOPR (M-Docket)</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endParaRPr lang="en-US" sz="1100" b="0" i="0" u="none" strike="noStrike" dirty="0">
                        <a:solidFill>
                          <a:srgbClr val="000000"/>
                        </a:solidFill>
                        <a:effectLst/>
                        <a:latin typeface="Calibri"/>
                      </a:endParaRPr>
                    </a:p>
                  </a:txBody>
                  <a:tcPr marL="8206" marR="8206" marT="820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8206" marR="8206" marT="8206"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65373">
                <a:tc>
                  <a:txBody>
                    <a:bodyPr/>
                    <a:lstStyle/>
                    <a:p>
                      <a:pPr algn="ctr" fontAlgn="b"/>
                      <a:r>
                        <a:rPr lang="en-US" sz="1100" b="0" i="0" u="none" strike="noStrike">
                          <a:solidFill>
                            <a:srgbClr val="000000"/>
                          </a:solidFill>
                          <a:effectLst/>
                          <a:latin typeface="Calibri"/>
                        </a:rPr>
                        <a:t> </a:t>
                      </a:r>
                    </a:p>
                  </a:txBody>
                  <a:tcPr marL="8206" marR="8206" marT="8206"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w="6350" cap="flat" cmpd="sng" algn="ctr">
                      <a:solidFill>
                        <a:srgbClr val="000000"/>
                      </a:solidFill>
                      <a:prstDash val="solid"/>
                      <a:round/>
                      <a:headEnd type="none" w="med" len="med"/>
                      <a:tailEnd type="none" w="med" len="med"/>
                    </a:lnR>
                    <a:lnT>
                      <a:noFill/>
                    </a:lnT>
                    <a:lnB>
                      <a:noFill/>
                    </a:lnB>
                  </a:tcPr>
                </a:tc>
                <a:tc gridSpan="11">
                  <a:txBody>
                    <a:bodyPr/>
                    <a:lstStyle/>
                    <a:p>
                      <a:pPr algn="ctr" fontAlgn="b"/>
                      <a:r>
                        <a:rPr lang="en-US" sz="1100" b="0" i="0" u="none" strike="noStrike" dirty="0">
                          <a:solidFill>
                            <a:srgbClr val="000000"/>
                          </a:solidFill>
                          <a:effectLst/>
                          <a:latin typeface="Calibri"/>
                        </a:rPr>
                        <a:t>RES Plan</a:t>
                      </a:r>
                    </a:p>
                  </a:txBody>
                  <a:tcPr marL="8206" marR="8206" marT="8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5373">
                <a:tc>
                  <a:txBody>
                    <a:bodyPr/>
                    <a:lstStyle/>
                    <a:p>
                      <a:pPr algn="ctr" fontAlgn="b"/>
                      <a:r>
                        <a:rPr lang="en-US" sz="1100" b="0" i="0" u="none" strike="noStrike">
                          <a:solidFill>
                            <a:srgbClr val="000000"/>
                          </a:solidFill>
                          <a:effectLst/>
                          <a:latin typeface="Calibri"/>
                        </a:rPr>
                        <a:t> </a:t>
                      </a:r>
                    </a:p>
                  </a:txBody>
                  <a:tcPr marL="8206" marR="8206" marT="8206"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w="6350" cap="flat" cmpd="sng" algn="ctr">
                      <a:solidFill>
                        <a:srgbClr val="000000"/>
                      </a:solidFill>
                      <a:prstDash val="solid"/>
                      <a:round/>
                      <a:headEnd type="none" w="med" len="med"/>
                      <a:tailEnd type="none" w="med" len="med"/>
                    </a:lnR>
                    <a:lnT>
                      <a:noFill/>
                    </a:lnT>
                    <a:lnB>
                      <a:noFill/>
                    </a:lnB>
                  </a:tcPr>
                </a:tc>
                <a:tc gridSpan="11">
                  <a:txBody>
                    <a:bodyPr/>
                    <a:lstStyle/>
                    <a:p>
                      <a:pPr algn="ctr" fontAlgn="b"/>
                      <a:r>
                        <a:rPr lang="en-US" sz="1100" b="0" i="0" u="none" strike="noStrike" dirty="0">
                          <a:solidFill>
                            <a:srgbClr val="000000"/>
                          </a:solidFill>
                          <a:effectLst/>
                          <a:latin typeface="Calibri"/>
                        </a:rPr>
                        <a:t>ERP - Phase I</a:t>
                      </a:r>
                    </a:p>
                  </a:txBody>
                  <a:tcPr marL="8206" marR="8206" marT="8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5373">
                <a:tc>
                  <a:txBody>
                    <a:bodyPr/>
                    <a:lstStyle/>
                    <a:p>
                      <a:pPr algn="ctr" fontAlgn="b"/>
                      <a:r>
                        <a:rPr lang="en-US" sz="1100" b="0" i="0" u="none" strike="noStrike">
                          <a:solidFill>
                            <a:srgbClr val="000000"/>
                          </a:solidFill>
                          <a:effectLst/>
                          <a:latin typeface="Calibri"/>
                        </a:rPr>
                        <a:t> </a:t>
                      </a:r>
                    </a:p>
                  </a:txBody>
                  <a:tcPr marL="8206" marR="8206" marT="8206"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10">
                  <a:txBody>
                    <a:bodyPr/>
                    <a:lstStyle/>
                    <a:p>
                      <a:pPr algn="ctr" fontAlgn="b"/>
                      <a:r>
                        <a:rPr lang="en-US" sz="1100" b="0" i="0" u="none" strike="noStrike">
                          <a:solidFill>
                            <a:srgbClr val="000000"/>
                          </a:solidFill>
                          <a:effectLst/>
                          <a:latin typeface="Calibri"/>
                        </a:rPr>
                        <a:t>? 2020 RES Plan</a:t>
                      </a:r>
                    </a:p>
                  </a:txBody>
                  <a:tcPr marL="8206" marR="8206" marT="8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endParaRPr lang="en-US" sz="1100" b="0" i="0" u="none" strike="noStrike">
                        <a:solidFill>
                          <a:srgbClr val="000000"/>
                        </a:solidFill>
                        <a:effectLst/>
                        <a:latin typeface="Calibri"/>
                      </a:endParaRPr>
                    </a:p>
                  </a:txBody>
                  <a:tcPr marL="8206" marR="8206" marT="8206"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8206" marR="8206" marT="820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8206" marR="8206" marT="820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8642">
                <a:tc>
                  <a:txBody>
                    <a:bodyPr/>
                    <a:lstStyle/>
                    <a:p>
                      <a:pPr algn="ctr" fontAlgn="b"/>
                      <a:r>
                        <a:rPr lang="en-US" sz="1100" b="0" i="0" u="none" strike="noStrike">
                          <a:solidFill>
                            <a:srgbClr val="000000"/>
                          </a:solidFill>
                          <a:effectLst/>
                          <a:latin typeface="Calibri"/>
                        </a:rPr>
                        <a:t> </a:t>
                      </a:r>
                    </a:p>
                  </a:txBody>
                  <a:tcPr marL="8206" marR="8206" marT="8206"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8206" marR="8206" marT="8206"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4">
                  <a:txBody>
                    <a:bodyPr/>
                    <a:lstStyle/>
                    <a:p>
                      <a:pPr algn="ctr" fontAlgn="b"/>
                      <a:r>
                        <a:rPr lang="en-US" sz="1100" b="0" i="0" u="none" strike="noStrike" dirty="0">
                          <a:solidFill>
                            <a:srgbClr val="000000"/>
                          </a:solidFill>
                          <a:effectLst/>
                          <a:latin typeface="Calibri"/>
                        </a:rPr>
                        <a:t>? DSP</a:t>
                      </a:r>
                    </a:p>
                  </a:txBody>
                  <a:tcPr marL="8206" marR="8206" marT="8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BD9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4" name="Text Placeholder 3"/>
          <p:cNvSpPr>
            <a:spLocks noGrp="1"/>
          </p:cNvSpPr>
          <p:nvPr>
            <p:ph type="body" sz="quarter" idx="11"/>
          </p:nvPr>
        </p:nvSpPr>
        <p:spPr/>
        <p:txBody>
          <a:bodyPr/>
          <a:lstStyle/>
          <a:p>
            <a:r>
              <a:rPr lang="en-US" dirty="0"/>
              <a:t>Combined Stakeholder </a:t>
            </a:r>
            <a:r>
              <a:rPr lang="en-US" dirty="0" smtClean="0"/>
              <a:t>Group</a:t>
            </a:r>
            <a:endParaRPr lang="en-US"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15</a:t>
            </a:fld>
            <a:endParaRPr lang="en-US" dirty="0"/>
          </a:p>
        </p:txBody>
      </p:sp>
      <p:sp>
        <p:nvSpPr>
          <p:cNvPr id="7" name="Title 2"/>
          <p:cNvSpPr>
            <a:spLocks noGrp="1"/>
          </p:cNvSpPr>
          <p:nvPr>
            <p:ph type="title"/>
          </p:nvPr>
        </p:nvSpPr>
        <p:spPr>
          <a:xfrm>
            <a:off x="304800" y="493422"/>
            <a:ext cx="7010400" cy="878179"/>
          </a:xfrm>
        </p:spPr>
        <p:txBody>
          <a:bodyPr/>
          <a:lstStyle/>
          <a:p>
            <a:r>
              <a:rPr lang="en-US" sz="2400" b="1" dirty="0" smtClean="0"/>
              <a:t>Regulatory Update / Discussion (</a:t>
            </a:r>
            <a:r>
              <a:rPr lang="en-US" sz="2400" b="1" dirty="0" err="1"/>
              <a:t>C</a:t>
            </a:r>
            <a:r>
              <a:rPr lang="en-US" sz="2400" b="1" dirty="0" err="1" smtClean="0"/>
              <a:t>ont</a:t>
            </a:r>
            <a:r>
              <a:rPr lang="en-US" sz="2400" b="1" dirty="0" smtClean="0"/>
              <a:t>…)</a:t>
            </a:r>
            <a:br>
              <a:rPr lang="en-US" sz="2400" b="1" dirty="0" smtClean="0"/>
            </a:br>
            <a:endParaRPr lang="en-US" sz="2400" b="1" dirty="0"/>
          </a:p>
        </p:txBody>
      </p:sp>
    </p:spTree>
    <p:extLst>
      <p:ext uri="{BB962C8B-B14F-4D97-AF65-F5344CB8AC3E}">
        <p14:creationId xmlns:p14="http://schemas.microsoft.com/office/powerpoint/2010/main" val="1596718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376092"/>
        </a:solidFill>
        <a:effectLst/>
      </p:bgPr>
    </p:bg>
    <p:spTree>
      <p:nvGrpSpPr>
        <p:cNvPr id="1" name=""/>
        <p:cNvGrpSpPr/>
        <p:nvPr/>
      </p:nvGrpSpPr>
      <p:grpSpPr>
        <a:xfrm>
          <a:off x="0" y="0"/>
          <a:ext cx="0" cy="0"/>
          <a:chOff x="0" y="0"/>
          <a:chExt cx="0" cy="0"/>
        </a:xfrm>
      </p:grpSpPr>
      <p:pic>
        <p:nvPicPr>
          <p:cNvPr id="7170" name="Picture 7"/>
          <p:cNvPicPr>
            <a:picLocks noChangeAspect="1" noChangeArrowheads="1"/>
          </p:cNvPicPr>
          <p:nvPr/>
        </p:nvPicPr>
        <p:blipFill>
          <a:blip r:embed="rId3">
            <a:extLst>
              <a:ext uri="{28A0092B-C50C-407E-A947-70E740481C1C}">
                <a14:useLocalDpi xmlns:a14="http://schemas.microsoft.com/office/drawing/2010/main" val="0"/>
              </a:ext>
            </a:extLst>
          </a:blip>
          <a:srcRect l="41348" r="37018"/>
          <a:stretch>
            <a:fillRect/>
          </a:stretch>
        </p:blipFill>
        <p:spPr bwMode="auto">
          <a:xfrm>
            <a:off x="5570538" y="3532188"/>
            <a:ext cx="3576637" cy="330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19"/>
          <p:cNvPicPr>
            <a:picLocks noChangeAspect="1" noChangeArrowheads="1"/>
          </p:cNvPicPr>
          <p:nvPr/>
        </p:nvPicPr>
        <p:blipFill>
          <a:blip r:embed="rId3">
            <a:extLst>
              <a:ext uri="{28A0092B-C50C-407E-A947-70E740481C1C}">
                <a14:useLocalDpi xmlns:a14="http://schemas.microsoft.com/office/drawing/2010/main" val="0"/>
              </a:ext>
            </a:extLst>
          </a:blip>
          <a:srcRect l="41348" r="37018"/>
          <a:stretch>
            <a:fillRect/>
          </a:stretch>
        </p:blipFill>
        <p:spPr bwMode="auto">
          <a:xfrm>
            <a:off x="0" y="3536950"/>
            <a:ext cx="3576638" cy="330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28"/>
          <p:cNvPicPr>
            <a:picLocks noChangeAspect="1" noChangeArrowheads="1"/>
          </p:cNvPicPr>
          <p:nvPr/>
        </p:nvPicPr>
        <p:blipFill>
          <a:blip r:embed="rId4">
            <a:extLst>
              <a:ext uri="{28A0092B-C50C-407E-A947-70E740481C1C}">
                <a14:useLocalDpi xmlns:a14="http://schemas.microsoft.com/office/drawing/2010/main" val="0"/>
              </a:ext>
            </a:extLst>
          </a:blip>
          <a:srcRect t="33905" b="14836"/>
          <a:stretch>
            <a:fillRect/>
          </a:stretch>
        </p:blipFill>
        <p:spPr bwMode="auto">
          <a:xfrm>
            <a:off x="0" y="0"/>
            <a:ext cx="914400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xmlns="" id="{0E6C9DC3-19CB-4D3E-BA43-5A3689434910}"/>
              </a:ext>
            </a:extLst>
          </p:cNvPr>
          <p:cNvSpPr/>
          <p:nvPr/>
        </p:nvSpPr>
        <p:spPr>
          <a:xfrm>
            <a:off x="1731963" y="3386138"/>
            <a:ext cx="5692775" cy="3478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Rectangle 1">
            <a:extLst>
              <a:ext uri="{FF2B5EF4-FFF2-40B4-BE49-F238E27FC236}">
                <a16:creationId xmlns:a16="http://schemas.microsoft.com/office/drawing/2014/main" xmlns="" id="{D9DEB4BA-84D3-4C06-8F8A-A12CF444F900}"/>
              </a:ext>
            </a:extLst>
          </p:cNvPr>
          <p:cNvSpPr/>
          <p:nvPr/>
        </p:nvSpPr>
        <p:spPr>
          <a:xfrm>
            <a:off x="3578225" y="0"/>
            <a:ext cx="136525" cy="33797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 name="Rectangle 9">
            <a:extLst>
              <a:ext uri="{FF2B5EF4-FFF2-40B4-BE49-F238E27FC236}">
                <a16:creationId xmlns:a16="http://schemas.microsoft.com/office/drawing/2014/main" xmlns="" id="{96E21039-7210-4834-B168-88AD28A82414}"/>
              </a:ext>
            </a:extLst>
          </p:cNvPr>
          <p:cNvSpPr/>
          <p:nvPr/>
        </p:nvSpPr>
        <p:spPr>
          <a:xfrm>
            <a:off x="5427663" y="0"/>
            <a:ext cx="136525" cy="33797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1" name="Rectangle 10">
            <a:extLst>
              <a:ext uri="{FF2B5EF4-FFF2-40B4-BE49-F238E27FC236}">
                <a16:creationId xmlns:a16="http://schemas.microsoft.com/office/drawing/2014/main" xmlns="" id="{DDCE5682-9780-4074-9B79-E4E37747AEC5}"/>
              </a:ext>
            </a:extLst>
          </p:cNvPr>
          <p:cNvSpPr/>
          <p:nvPr/>
        </p:nvSpPr>
        <p:spPr>
          <a:xfrm rot="5400000">
            <a:off x="5446713" y="-111125"/>
            <a:ext cx="112712" cy="35766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3" name="Rectangle 12">
            <a:extLst>
              <a:ext uri="{FF2B5EF4-FFF2-40B4-BE49-F238E27FC236}">
                <a16:creationId xmlns:a16="http://schemas.microsoft.com/office/drawing/2014/main" xmlns="" id="{D1E59761-80AF-4439-AF64-E3595F4F862E}"/>
              </a:ext>
            </a:extLst>
          </p:cNvPr>
          <p:cNvSpPr/>
          <p:nvPr/>
        </p:nvSpPr>
        <p:spPr>
          <a:xfrm rot="5400000">
            <a:off x="7312026" y="-101600"/>
            <a:ext cx="112712" cy="35766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Rectangle 14">
            <a:extLst>
              <a:ext uri="{FF2B5EF4-FFF2-40B4-BE49-F238E27FC236}">
                <a16:creationId xmlns:a16="http://schemas.microsoft.com/office/drawing/2014/main" xmlns="" id="{25B9B080-96CB-4511-B5DC-3AEBA592392F}"/>
              </a:ext>
            </a:extLst>
          </p:cNvPr>
          <p:cNvSpPr/>
          <p:nvPr/>
        </p:nvSpPr>
        <p:spPr>
          <a:xfrm>
            <a:off x="7285038" y="1588"/>
            <a:ext cx="136525" cy="3379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6" name="Rectangle 15">
            <a:extLst>
              <a:ext uri="{FF2B5EF4-FFF2-40B4-BE49-F238E27FC236}">
                <a16:creationId xmlns:a16="http://schemas.microsoft.com/office/drawing/2014/main" xmlns="" id="{D96DC0BF-02D1-4931-BEB0-F47D58AE64B3}"/>
              </a:ext>
            </a:extLst>
          </p:cNvPr>
          <p:cNvSpPr/>
          <p:nvPr/>
        </p:nvSpPr>
        <p:spPr>
          <a:xfrm>
            <a:off x="7285038" y="3422650"/>
            <a:ext cx="136525" cy="3433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Rectangle 13">
            <a:extLst>
              <a:ext uri="{FF2B5EF4-FFF2-40B4-BE49-F238E27FC236}">
                <a16:creationId xmlns:a16="http://schemas.microsoft.com/office/drawing/2014/main" xmlns="" id="{8D9E0978-AED0-4FB7-976D-7C69865C9F90}"/>
              </a:ext>
            </a:extLst>
          </p:cNvPr>
          <p:cNvSpPr/>
          <p:nvPr/>
        </p:nvSpPr>
        <p:spPr>
          <a:xfrm rot="5400000">
            <a:off x="4491831" y="-1137444"/>
            <a:ext cx="136525" cy="91678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pic>
        <p:nvPicPr>
          <p:cNvPr id="718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2625" y="3409950"/>
            <a:ext cx="26447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xmlns="" id="{59779F30-F806-4DE3-8936-3DFF46ED4744}"/>
              </a:ext>
            </a:extLst>
          </p:cNvPr>
          <p:cNvSpPr/>
          <p:nvPr/>
        </p:nvSpPr>
        <p:spPr>
          <a:xfrm rot="5400000">
            <a:off x="1740694" y="-119856"/>
            <a:ext cx="112712" cy="3594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183" name="Content Placeholder 2"/>
          <p:cNvSpPr>
            <a:spLocks noChangeArrowheads="1"/>
          </p:cNvSpPr>
          <p:nvPr/>
        </p:nvSpPr>
        <p:spPr bwMode="auto">
          <a:xfrm>
            <a:off x="1736725" y="4840288"/>
            <a:ext cx="56959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50000"/>
              </a:spcBef>
              <a:buSzPct val="75000"/>
              <a:buFont typeface="Wingdings" pitchFamily="2" charset="2"/>
              <a:buChar char="§"/>
              <a:defRPr sz="1600" b="1">
                <a:solidFill>
                  <a:schemeClr val="tx1"/>
                </a:solidFill>
                <a:latin typeface="Franklin Gothic Book" pitchFamily="34" charset="0"/>
              </a:defRPr>
            </a:lvl1pPr>
            <a:lvl2pPr>
              <a:spcBef>
                <a:spcPct val="20000"/>
              </a:spcBef>
              <a:buSzPct val="75000"/>
              <a:buFont typeface="Wingdings" pitchFamily="2" charset="2"/>
              <a:buChar char="§"/>
              <a:defRPr sz="1600">
                <a:solidFill>
                  <a:schemeClr val="tx1"/>
                </a:solidFill>
                <a:latin typeface="Franklin Gothic Book" pitchFamily="34" charset="0"/>
              </a:defRPr>
            </a:lvl2pPr>
            <a:lvl3pPr marL="1143000" indent="-228600">
              <a:spcBef>
                <a:spcPct val="20000"/>
              </a:spcBef>
              <a:buSzPct val="75000"/>
              <a:buFont typeface="Wingdings" pitchFamily="2" charset="2"/>
              <a:buChar char="§"/>
              <a:defRPr sz="1600">
                <a:solidFill>
                  <a:schemeClr val="tx1"/>
                </a:solidFill>
                <a:latin typeface="Franklin Gothic Book" pitchFamily="34" charset="0"/>
              </a:defRPr>
            </a:lvl3pPr>
            <a:lvl4pPr marL="1600200" indent="-228600">
              <a:spcBef>
                <a:spcPct val="20000"/>
              </a:spcBef>
              <a:buFont typeface="Arial" charset="0"/>
              <a:buChar char="–"/>
              <a:defRPr sz="1600">
                <a:solidFill>
                  <a:srgbClr val="777777"/>
                </a:solidFill>
                <a:latin typeface="Franklin Gothic Book" pitchFamily="34" charset="0"/>
              </a:defRPr>
            </a:lvl4pPr>
            <a:lvl5pPr marL="2057400" indent="-228600">
              <a:spcBef>
                <a:spcPct val="20000"/>
              </a:spcBef>
              <a:buFont typeface="Arial" charset="0"/>
              <a:buChar char="»"/>
              <a:defRPr sz="1600">
                <a:solidFill>
                  <a:srgbClr val="777777"/>
                </a:solidFill>
                <a:latin typeface="Franklin Gothic Book" pitchFamily="34" charset="0"/>
              </a:defRPr>
            </a:lvl5pPr>
            <a:lvl6pPr marL="2514600" indent="-228600" eaLnBrk="0" fontAlgn="base" hangingPunct="0">
              <a:spcBef>
                <a:spcPct val="20000"/>
              </a:spcBef>
              <a:spcAft>
                <a:spcPct val="0"/>
              </a:spcAft>
              <a:buFont typeface="Arial" charset="0"/>
              <a:buChar char="»"/>
              <a:defRPr sz="1600">
                <a:solidFill>
                  <a:srgbClr val="777777"/>
                </a:solidFill>
                <a:latin typeface="Franklin Gothic Book" pitchFamily="34" charset="0"/>
              </a:defRPr>
            </a:lvl6pPr>
            <a:lvl7pPr marL="2971800" indent="-228600" eaLnBrk="0" fontAlgn="base" hangingPunct="0">
              <a:spcBef>
                <a:spcPct val="20000"/>
              </a:spcBef>
              <a:spcAft>
                <a:spcPct val="0"/>
              </a:spcAft>
              <a:buFont typeface="Arial" charset="0"/>
              <a:buChar char="»"/>
              <a:defRPr sz="1600">
                <a:solidFill>
                  <a:srgbClr val="777777"/>
                </a:solidFill>
                <a:latin typeface="Franklin Gothic Book" pitchFamily="34" charset="0"/>
              </a:defRPr>
            </a:lvl7pPr>
            <a:lvl8pPr marL="3429000" indent="-228600" eaLnBrk="0" fontAlgn="base" hangingPunct="0">
              <a:spcBef>
                <a:spcPct val="20000"/>
              </a:spcBef>
              <a:spcAft>
                <a:spcPct val="0"/>
              </a:spcAft>
              <a:buFont typeface="Arial" charset="0"/>
              <a:buChar char="»"/>
              <a:defRPr sz="1600">
                <a:solidFill>
                  <a:srgbClr val="777777"/>
                </a:solidFill>
                <a:latin typeface="Franklin Gothic Book" pitchFamily="34" charset="0"/>
              </a:defRPr>
            </a:lvl8pPr>
            <a:lvl9pPr marL="3886200" indent="-228600" eaLnBrk="0" fontAlgn="base" hangingPunct="0">
              <a:spcBef>
                <a:spcPct val="20000"/>
              </a:spcBef>
              <a:spcAft>
                <a:spcPct val="0"/>
              </a:spcAft>
              <a:buFont typeface="Arial" charset="0"/>
              <a:buChar char="»"/>
              <a:defRPr sz="1600">
                <a:solidFill>
                  <a:srgbClr val="777777"/>
                </a:solidFill>
                <a:latin typeface="Franklin Gothic Book" pitchFamily="34" charset="0"/>
              </a:defRPr>
            </a:lvl9pPr>
          </a:lstStyle>
          <a:p>
            <a:pPr marL="0" lvl="1" algn="ctr" fontAlgn="base">
              <a:lnSpc>
                <a:spcPct val="90000"/>
              </a:lnSpc>
              <a:spcBef>
                <a:spcPts val="400"/>
              </a:spcBef>
              <a:spcAft>
                <a:spcPct val="0"/>
              </a:spcAft>
              <a:buSzTx/>
              <a:buFont typeface="Arial" charset="0"/>
              <a:buNone/>
            </a:pPr>
            <a:r>
              <a:rPr lang="en-US" altLang="en-US" sz="1900" b="1" smtClean="0">
                <a:solidFill>
                  <a:srgbClr val="172E55"/>
                </a:solidFill>
                <a:latin typeface="Calibri" pitchFamily="34" charset="0"/>
                <a:cs typeface="Calibri" pitchFamily="34" charset="0"/>
              </a:rPr>
              <a:t>Solar Floating Photovoltaic (FPV) Opportunities</a:t>
            </a:r>
          </a:p>
          <a:p>
            <a:pPr marL="0" lvl="1" algn="ctr" fontAlgn="base">
              <a:lnSpc>
                <a:spcPct val="90000"/>
              </a:lnSpc>
              <a:spcBef>
                <a:spcPts val="600"/>
              </a:spcBef>
              <a:spcAft>
                <a:spcPts val="300"/>
              </a:spcAft>
              <a:buSzTx/>
              <a:buFont typeface="Arial" charset="0"/>
              <a:buNone/>
            </a:pPr>
            <a:r>
              <a:rPr lang="en-US" altLang="en-US" b="1" smtClean="0">
                <a:solidFill>
                  <a:srgbClr val="172E55"/>
                </a:solidFill>
                <a:latin typeface="Calibri" pitchFamily="34" charset="0"/>
                <a:cs typeface="Calibri" pitchFamily="34" charset="0"/>
              </a:rPr>
              <a:t>Xcel Energy Combined Stakeholder Group</a:t>
            </a:r>
          </a:p>
          <a:p>
            <a:pPr marL="0" lvl="1" algn="ctr" fontAlgn="base">
              <a:lnSpc>
                <a:spcPct val="90000"/>
              </a:lnSpc>
              <a:spcBef>
                <a:spcPts val="400"/>
              </a:spcBef>
              <a:spcAft>
                <a:spcPct val="0"/>
              </a:spcAft>
              <a:buSzTx/>
              <a:buFont typeface="Arial" charset="0"/>
              <a:buNone/>
            </a:pPr>
            <a:r>
              <a:rPr lang="en-US" altLang="en-US" sz="1300" i="1" smtClean="0">
                <a:solidFill>
                  <a:srgbClr val="858A9B"/>
                </a:solidFill>
                <a:latin typeface="Calibri" pitchFamily="34" charset="0"/>
                <a:cs typeface="Calibri" pitchFamily="34" charset="0"/>
              </a:rPr>
              <a:t>November 16, 2018</a:t>
            </a:r>
          </a:p>
        </p:txBody>
      </p:sp>
      <p:sp>
        <p:nvSpPr>
          <p:cNvPr id="7184" name="TextBox 2"/>
          <p:cNvSpPr txBox="1">
            <a:spLocks noChangeArrowheads="1"/>
          </p:cNvSpPr>
          <p:nvPr/>
        </p:nvSpPr>
        <p:spPr bwMode="auto">
          <a:xfrm>
            <a:off x="1736725" y="6010275"/>
            <a:ext cx="56880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72E55"/>
                </a:solidFill>
                <a:latin typeface="Calibri" pitchFamily="34" charset="0"/>
                <a:cs typeface="Calibri" pitchFamily="34" charset="0"/>
              </a:rPr>
              <a:t>Walter M. Sharp, 720.232.1089</a:t>
            </a:r>
          </a:p>
          <a:p>
            <a:pPr algn="ctr" fontAlgn="base">
              <a:spcBef>
                <a:spcPct val="0"/>
              </a:spcBef>
              <a:spcAft>
                <a:spcPct val="0"/>
              </a:spcAft>
            </a:pPr>
            <a:r>
              <a:rPr lang="en-US" altLang="en-US" sz="1600" smtClean="0">
                <a:solidFill>
                  <a:srgbClr val="172E55"/>
                </a:solidFill>
                <a:latin typeface="Calibri" pitchFamily="34" charset="0"/>
                <a:cs typeface="Calibri" pitchFamily="34" charset="0"/>
              </a:rPr>
              <a:t>Solar Floating Photovoltaic Expert</a:t>
            </a:r>
            <a:br>
              <a:rPr lang="en-US" altLang="en-US" sz="1600" smtClean="0">
                <a:solidFill>
                  <a:srgbClr val="172E55"/>
                </a:solidFill>
                <a:latin typeface="Calibri" pitchFamily="34" charset="0"/>
                <a:cs typeface="Calibri" pitchFamily="34" charset="0"/>
              </a:rPr>
            </a:br>
            <a:r>
              <a:rPr lang="en-US" altLang="en-US" sz="1600" smtClean="0">
                <a:solidFill>
                  <a:srgbClr val="172E55"/>
                </a:solidFill>
                <a:latin typeface="Calibri" pitchFamily="34" charset="0"/>
                <a:cs typeface="Calibri" pitchFamily="34" charset="0"/>
              </a:rPr>
              <a:t>Chief Collaboration Architect</a:t>
            </a:r>
          </a:p>
        </p:txBody>
      </p:sp>
    </p:spTree>
    <p:extLst>
      <p:ext uri="{BB962C8B-B14F-4D97-AF65-F5344CB8AC3E}">
        <p14:creationId xmlns:p14="http://schemas.microsoft.com/office/powerpoint/2010/main" val="3200478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noChangeArrowheads="1"/>
          </p:cNvSpPr>
          <p:nvPr>
            <p:ph type="title"/>
          </p:nvPr>
        </p:nvSpPr>
        <p:spPr/>
        <p:txBody>
          <a:bodyPr/>
          <a:lstStyle/>
          <a:p>
            <a:r>
              <a:rPr lang="en-US" altLang="en-US" smtClean="0"/>
              <a:t>Single Resource, Multiple Environmental Benefits</a:t>
            </a:r>
          </a:p>
        </p:txBody>
      </p:sp>
      <p:sp>
        <p:nvSpPr>
          <p:cNvPr id="9219" name="Slide Number Placeholder 3"/>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rgbClr val="898989"/>
                </a:solidFill>
                <a:latin typeface="Franklin Gothic Book" pitchFamily="34" charset="0"/>
              </a:rPr>
              <a:t>Page </a:t>
            </a:r>
            <a:fld id="{92B6A942-34BE-44A9-A207-21EAF51C837E}" type="slidenum">
              <a:rPr lang="en-US" altLang="en-US">
                <a:solidFill>
                  <a:srgbClr val="898989"/>
                </a:solidFill>
                <a:latin typeface="Franklin Gothic Book" pitchFamily="34" charset="0"/>
              </a:rPr>
              <a:pPr/>
              <a:t>17</a:t>
            </a:fld>
            <a:endParaRPr lang="en-US" altLang="en-US">
              <a:solidFill>
                <a:srgbClr val="898989"/>
              </a:solidFill>
              <a:latin typeface="Franklin Gothic Book" pitchFamily="34" charset="0"/>
            </a:endParaRPr>
          </a:p>
        </p:txBody>
      </p:sp>
      <p:sp>
        <p:nvSpPr>
          <p:cNvPr id="11" name="Content Placeholder 10">
            <a:extLst>
              <a:ext uri="{FF2B5EF4-FFF2-40B4-BE49-F238E27FC236}">
                <a16:creationId xmlns:a16="http://schemas.microsoft.com/office/drawing/2014/main" xmlns="" id="{BF322E8F-D698-4333-B189-BA35325169E8}"/>
              </a:ext>
            </a:extLst>
          </p:cNvPr>
          <p:cNvSpPr>
            <a:spLocks noGrp="1"/>
          </p:cNvSpPr>
          <p:nvPr>
            <p:ph idx="1"/>
          </p:nvPr>
        </p:nvSpPr>
        <p:spPr>
          <a:xfrm>
            <a:off x="457200" y="955675"/>
            <a:ext cx="8497888" cy="5070475"/>
          </a:xfrm>
        </p:spPr>
        <p:txBody>
          <a:bodyPr/>
          <a:lstStyle/>
          <a:p>
            <a:pPr>
              <a:defRPr/>
            </a:pPr>
            <a:r>
              <a:rPr lang="en-US" dirty="0">
                <a:solidFill>
                  <a:srgbClr val="172E55"/>
                </a:solidFill>
              </a:rPr>
              <a:t>Water</a:t>
            </a:r>
          </a:p>
          <a:p>
            <a:pPr lvl="1">
              <a:defRPr/>
            </a:pPr>
            <a:r>
              <a:rPr lang="en-US" dirty="0">
                <a:solidFill>
                  <a:srgbClr val="172E55"/>
                </a:solidFill>
              </a:rPr>
              <a:t>Significant impact on managing drought-related conditions and other water management interests, including reducing evaporation, inhibiting cyanobacterial blooms, and reducing the turbidity from bank erosion.</a:t>
            </a:r>
          </a:p>
          <a:p>
            <a:pPr>
              <a:defRPr/>
            </a:pPr>
            <a:r>
              <a:rPr lang="en-US" dirty="0">
                <a:solidFill>
                  <a:srgbClr val="172E55"/>
                </a:solidFill>
              </a:rPr>
              <a:t>Solar Power Generation</a:t>
            </a:r>
          </a:p>
          <a:p>
            <a:pPr lvl="1">
              <a:defRPr/>
            </a:pPr>
            <a:r>
              <a:rPr lang="en-US" dirty="0">
                <a:solidFill>
                  <a:srgbClr val="172E55"/>
                </a:solidFill>
              </a:rPr>
              <a:t>Uses renewable energy fuel source to provide locally-sourced and delivered electricity – can be used to offset electric demand on-site, or transferred to the utility or other local users.</a:t>
            </a:r>
          </a:p>
          <a:p>
            <a:pPr>
              <a:defRPr/>
            </a:pPr>
            <a:r>
              <a:rPr lang="en-US" dirty="0">
                <a:solidFill>
                  <a:srgbClr val="172E55"/>
                </a:solidFill>
              </a:rPr>
              <a:t>Location, Location, Location</a:t>
            </a:r>
          </a:p>
          <a:p>
            <a:pPr lvl="1">
              <a:defRPr/>
            </a:pPr>
            <a:r>
              <a:rPr lang="en-US" dirty="0">
                <a:solidFill>
                  <a:srgbClr val="172E55"/>
                </a:solidFill>
              </a:rPr>
              <a:t>Freshwater irrigation, drinking water (raw or potable), water reuse, hydroelectric, pumped hydroelectric storage, reservoirs, lakes, ponds, late-stage wastewater lagoons, storm water detention, aquifer recharge basins, etc. are examples of the types of locations and respective operating organizations that can benefit from FPV.</a:t>
            </a:r>
          </a:p>
        </p:txBody>
      </p:sp>
      <p:pic>
        <p:nvPicPr>
          <p:cNvPr id="922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0025" y="6191250"/>
            <a:ext cx="1206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xmlns="" id="{00DF1226-9EEA-48AE-85CB-CA4C67829BFF}"/>
              </a:ext>
            </a:extLst>
          </p:cNvPr>
          <p:cNvCxnSpPr/>
          <p:nvPr/>
        </p:nvCxnSpPr>
        <p:spPr>
          <a:xfrm>
            <a:off x="1588" y="6172200"/>
            <a:ext cx="2106612"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sp>
        <p:nvSpPr>
          <p:cNvPr id="9223" name="TextBox 7"/>
          <p:cNvSpPr txBox="1">
            <a:spLocks noChangeArrowheads="1"/>
          </p:cNvSpPr>
          <p:nvPr/>
        </p:nvSpPr>
        <p:spPr bwMode="auto">
          <a:xfrm>
            <a:off x="3976688" y="6605588"/>
            <a:ext cx="1177925"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Copyright ® 2018</a:t>
            </a:r>
          </a:p>
        </p:txBody>
      </p:sp>
      <p:sp>
        <p:nvSpPr>
          <p:cNvPr id="9224" name="TextBox 8"/>
          <p:cNvSpPr txBox="1">
            <a:spLocks noChangeArrowheads="1"/>
          </p:cNvSpPr>
          <p:nvPr/>
        </p:nvSpPr>
        <p:spPr bwMode="auto">
          <a:xfrm>
            <a:off x="184150" y="6207125"/>
            <a:ext cx="1544638"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F497D"/>
                </a:solidFill>
                <a:latin typeface="Calibri" pitchFamily="34" charset="0"/>
                <a:cs typeface="Calibri" pitchFamily="34" charset="0"/>
              </a:rPr>
              <a:t>Walter M. Sharp</a:t>
            </a:r>
            <a:br>
              <a:rPr lang="en-US" altLang="en-US" sz="1600" smtClean="0">
                <a:solidFill>
                  <a:srgbClr val="1F497D"/>
                </a:solidFill>
                <a:latin typeface="Calibri" pitchFamily="34" charset="0"/>
                <a:cs typeface="Calibri" pitchFamily="34" charset="0"/>
              </a:rPr>
            </a:br>
            <a:r>
              <a:rPr lang="en-US" altLang="en-US" sz="1600" smtClean="0">
                <a:solidFill>
                  <a:srgbClr val="1F497D"/>
                </a:solidFill>
                <a:latin typeface="Calibri" pitchFamily="34" charset="0"/>
                <a:cs typeface="Calibri" pitchFamily="34" charset="0"/>
              </a:rPr>
              <a:t>720.232.1089</a:t>
            </a:r>
          </a:p>
        </p:txBody>
      </p:sp>
      <p:cxnSp>
        <p:nvCxnSpPr>
          <p:cNvPr id="10" name="Straight Connector 9">
            <a:extLst>
              <a:ext uri="{FF2B5EF4-FFF2-40B4-BE49-F238E27FC236}">
                <a16:creationId xmlns:a16="http://schemas.microsoft.com/office/drawing/2014/main" xmlns="" id="{721F3F79-C48B-40E5-A86E-B585C47BC383}"/>
              </a:ext>
            </a:extLst>
          </p:cNvPr>
          <p:cNvCxnSpPr/>
          <p:nvPr/>
        </p:nvCxnSpPr>
        <p:spPr>
          <a:xfrm>
            <a:off x="7035800" y="6172200"/>
            <a:ext cx="2108200"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96B5FC93-2392-4363-8247-CEB35F7937A0}"/>
              </a:ext>
            </a:extLst>
          </p:cNvPr>
          <p:cNvCxnSpPr>
            <a:cxnSpLocks/>
          </p:cNvCxnSpPr>
          <p:nvPr/>
        </p:nvCxnSpPr>
        <p:spPr>
          <a:xfrm>
            <a:off x="-9525" y="884238"/>
            <a:ext cx="2760663"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1299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noChangeArrowheads="1"/>
          </p:cNvSpPr>
          <p:nvPr>
            <p:ph type="title"/>
          </p:nvPr>
        </p:nvSpPr>
        <p:spPr/>
        <p:txBody>
          <a:bodyPr/>
          <a:lstStyle/>
          <a:p>
            <a:r>
              <a:rPr lang="en-US" altLang="en-US" smtClean="0"/>
              <a:t>Compatibility &amp; Specifications</a:t>
            </a:r>
          </a:p>
        </p:txBody>
      </p:sp>
      <p:sp>
        <p:nvSpPr>
          <p:cNvPr id="10243" name="Slide Number Placeholder 3"/>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rgbClr val="898989"/>
                </a:solidFill>
                <a:latin typeface="Franklin Gothic Book" pitchFamily="34" charset="0"/>
              </a:rPr>
              <a:t>Page </a:t>
            </a:r>
            <a:fld id="{E46E0DDE-AA11-4798-9921-246593CB88CB}" type="slidenum">
              <a:rPr lang="en-US" altLang="en-US">
                <a:solidFill>
                  <a:srgbClr val="898989"/>
                </a:solidFill>
                <a:latin typeface="Franklin Gothic Book" pitchFamily="34" charset="0"/>
              </a:rPr>
              <a:pPr/>
              <a:t>18</a:t>
            </a:fld>
            <a:endParaRPr lang="en-US" altLang="en-US">
              <a:solidFill>
                <a:srgbClr val="898989"/>
              </a:solidFill>
              <a:latin typeface="Franklin Gothic Book" pitchFamily="34" charset="0"/>
            </a:endParaRPr>
          </a:p>
        </p:txBody>
      </p:sp>
      <p:sp>
        <p:nvSpPr>
          <p:cNvPr id="11" name="Content Placeholder 10">
            <a:extLst>
              <a:ext uri="{FF2B5EF4-FFF2-40B4-BE49-F238E27FC236}">
                <a16:creationId xmlns:a16="http://schemas.microsoft.com/office/drawing/2014/main" xmlns="" id="{BF322E8F-D698-4333-B189-BA35325169E8}"/>
              </a:ext>
            </a:extLst>
          </p:cNvPr>
          <p:cNvSpPr>
            <a:spLocks noGrp="1"/>
          </p:cNvSpPr>
          <p:nvPr>
            <p:ph idx="1"/>
          </p:nvPr>
        </p:nvSpPr>
        <p:spPr>
          <a:xfrm>
            <a:off x="457200" y="927100"/>
            <a:ext cx="8497888" cy="5183188"/>
          </a:xfrm>
        </p:spPr>
        <p:txBody>
          <a:bodyPr/>
          <a:lstStyle/>
          <a:p>
            <a:pPr>
              <a:defRPr/>
            </a:pPr>
            <a:r>
              <a:rPr lang="en-US" dirty="0">
                <a:solidFill>
                  <a:srgbClr val="172E55"/>
                </a:solidFill>
              </a:rPr>
              <a:t>Water Conservation and Quality</a:t>
            </a:r>
          </a:p>
          <a:p>
            <a:pPr lvl="2">
              <a:defRPr/>
            </a:pPr>
            <a:r>
              <a:rPr lang="en-US" dirty="0">
                <a:solidFill>
                  <a:srgbClr val="172E55"/>
                </a:solidFill>
              </a:rPr>
              <a:t>30-50+% reduction in evaporation rates on covered surfaces;</a:t>
            </a:r>
            <a:br>
              <a:rPr lang="en-US" dirty="0">
                <a:solidFill>
                  <a:srgbClr val="172E55"/>
                </a:solidFill>
              </a:rPr>
            </a:br>
            <a:r>
              <a:rPr lang="en-US" dirty="0">
                <a:solidFill>
                  <a:srgbClr val="172E55"/>
                </a:solidFill>
              </a:rPr>
              <a:t>Denver Front Range open water evaporation rate 2-4’/yr.</a:t>
            </a:r>
          </a:p>
          <a:p>
            <a:pPr lvl="2">
              <a:defRPr/>
            </a:pPr>
            <a:r>
              <a:rPr lang="en-US" dirty="0">
                <a:solidFill>
                  <a:srgbClr val="172E55"/>
                </a:solidFill>
              </a:rPr>
              <a:t>Seasonal water temperature stability reduces algae growth and potential cyanotoxin production.</a:t>
            </a:r>
          </a:p>
          <a:p>
            <a:pPr>
              <a:defRPr/>
            </a:pPr>
            <a:r>
              <a:rPr lang="en-US" dirty="0">
                <a:solidFill>
                  <a:srgbClr val="172E55"/>
                </a:solidFill>
              </a:rPr>
              <a:t>Water Surface</a:t>
            </a:r>
          </a:p>
          <a:p>
            <a:pPr lvl="1">
              <a:defRPr/>
            </a:pPr>
            <a:r>
              <a:rPr lang="en-US" dirty="0">
                <a:solidFill>
                  <a:srgbClr val="172E55"/>
                </a:solidFill>
              </a:rPr>
              <a:t>2 ½ acres (A) per megawatt (MW) AC or DC nameplate rating.</a:t>
            </a:r>
          </a:p>
          <a:p>
            <a:pPr>
              <a:defRPr/>
            </a:pPr>
            <a:r>
              <a:rPr lang="en-US" dirty="0">
                <a:solidFill>
                  <a:srgbClr val="172E55"/>
                </a:solidFill>
              </a:rPr>
              <a:t>Water Level Change</a:t>
            </a:r>
          </a:p>
          <a:p>
            <a:pPr lvl="1">
              <a:defRPr/>
            </a:pPr>
            <a:r>
              <a:rPr lang="en-US" dirty="0">
                <a:solidFill>
                  <a:srgbClr val="172E55"/>
                </a:solidFill>
              </a:rPr>
              <a:t>Seasonal 20 feet to 100 feet daily for pumped hydroelectric reservoirs.</a:t>
            </a:r>
          </a:p>
          <a:p>
            <a:pPr lvl="1">
              <a:defRPr/>
            </a:pPr>
            <a:r>
              <a:rPr lang="en-US" dirty="0">
                <a:solidFill>
                  <a:srgbClr val="172E55"/>
                </a:solidFill>
              </a:rPr>
              <a:t>Compatible with intermittently dry locations such as groundwater recharge basins and irrigation ponds.</a:t>
            </a:r>
          </a:p>
          <a:p>
            <a:pPr lvl="1">
              <a:defRPr/>
            </a:pPr>
            <a:r>
              <a:rPr lang="en-US" dirty="0">
                <a:solidFill>
                  <a:srgbClr val="172E55"/>
                </a:solidFill>
              </a:rPr>
              <a:t>Maximum wave height 1m (~3’) and velocity 1m/s (~3’/s).</a:t>
            </a:r>
          </a:p>
        </p:txBody>
      </p:sp>
      <p:pic>
        <p:nvPicPr>
          <p:cNvPr id="1024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0025" y="6191250"/>
            <a:ext cx="1206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xmlns="" id="{B41C436D-4BFE-4740-A1CA-C8ECBC998914}"/>
              </a:ext>
            </a:extLst>
          </p:cNvPr>
          <p:cNvCxnSpPr/>
          <p:nvPr/>
        </p:nvCxnSpPr>
        <p:spPr>
          <a:xfrm>
            <a:off x="1588" y="6172200"/>
            <a:ext cx="2106612"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sp>
        <p:nvSpPr>
          <p:cNvPr id="10247" name="TextBox 7"/>
          <p:cNvSpPr txBox="1">
            <a:spLocks noChangeArrowheads="1"/>
          </p:cNvSpPr>
          <p:nvPr/>
        </p:nvSpPr>
        <p:spPr bwMode="auto">
          <a:xfrm>
            <a:off x="3976688" y="6605588"/>
            <a:ext cx="1177925"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Copyright ® 2018</a:t>
            </a:r>
          </a:p>
        </p:txBody>
      </p:sp>
      <p:sp>
        <p:nvSpPr>
          <p:cNvPr id="10248" name="TextBox 9"/>
          <p:cNvSpPr txBox="1">
            <a:spLocks noChangeArrowheads="1"/>
          </p:cNvSpPr>
          <p:nvPr/>
        </p:nvSpPr>
        <p:spPr bwMode="auto">
          <a:xfrm>
            <a:off x="184150" y="6207125"/>
            <a:ext cx="1544638"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F497D"/>
                </a:solidFill>
                <a:latin typeface="Calibri" pitchFamily="34" charset="0"/>
                <a:cs typeface="Calibri" pitchFamily="34" charset="0"/>
              </a:rPr>
              <a:t>Walter M. Sharp</a:t>
            </a:r>
            <a:br>
              <a:rPr lang="en-US" altLang="en-US" sz="1600" smtClean="0">
                <a:solidFill>
                  <a:srgbClr val="1F497D"/>
                </a:solidFill>
                <a:latin typeface="Calibri" pitchFamily="34" charset="0"/>
                <a:cs typeface="Calibri" pitchFamily="34" charset="0"/>
              </a:rPr>
            </a:br>
            <a:r>
              <a:rPr lang="en-US" altLang="en-US" sz="1600" smtClean="0">
                <a:solidFill>
                  <a:srgbClr val="1F497D"/>
                </a:solidFill>
                <a:latin typeface="Calibri" pitchFamily="34" charset="0"/>
                <a:cs typeface="Calibri" pitchFamily="34" charset="0"/>
              </a:rPr>
              <a:t>720.232.1089</a:t>
            </a:r>
          </a:p>
        </p:txBody>
      </p:sp>
      <p:cxnSp>
        <p:nvCxnSpPr>
          <p:cNvPr id="12" name="Straight Connector 11">
            <a:extLst>
              <a:ext uri="{FF2B5EF4-FFF2-40B4-BE49-F238E27FC236}">
                <a16:creationId xmlns:a16="http://schemas.microsoft.com/office/drawing/2014/main" xmlns="" id="{65CE8EB4-263C-463B-A8DA-376737E253E4}"/>
              </a:ext>
            </a:extLst>
          </p:cNvPr>
          <p:cNvCxnSpPr/>
          <p:nvPr/>
        </p:nvCxnSpPr>
        <p:spPr>
          <a:xfrm>
            <a:off x="7035800" y="6172200"/>
            <a:ext cx="2108200"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92E44AA0-94FF-44D4-A3E7-CB34D0C7E4B9}"/>
              </a:ext>
            </a:extLst>
          </p:cNvPr>
          <p:cNvCxnSpPr>
            <a:cxnSpLocks/>
          </p:cNvCxnSpPr>
          <p:nvPr/>
        </p:nvCxnSpPr>
        <p:spPr>
          <a:xfrm>
            <a:off x="-9525" y="884238"/>
            <a:ext cx="2760663"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3729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p:txBody>
          <a:bodyPr/>
          <a:lstStyle/>
          <a:p>
            <a:r>
              <a:rPr lang="en-US" altLang="en-US" smtClean="0"/>
              <a:t>Compatibility &amp; Specifications (cont’d)</a:t>
            </a:r>
          </a:p>
        </p:txBody>
      </p:sp>
      <p:sp>
        <p:nvSpPr>
          <p:cNvPr id="11267" name="Slide Number Placeholder 3"/>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rgbClr val="898989"/>
                </a:solidFill>
                <a:latin typeface="Franklin Gothic Book" pitchFamily="34" charset="0"/>
              </a:rPr>
              <a:t>Page </a:t>
            </a:r>
            <a:fld id="{32509F7B-6949-4DF6-A797-0F18276324CD}" type="slidenum">
              <a:rPr lang="en-US" altLang="en-US">
                <a:solidFill>
                  <a:srgbClr val="898989"/>
                </a:solidFill>
                <a:latin typeface="Franklin Gothic Book" pitchFamily="34" charset="0"/>
              </a:rPr>
              <a:pPr/>
              <a:t>19</a:t>
            </a:fld>
            <a:endParaRPr lang="en-US" altLang="en-US">
              <a:solidFill>
                <a:srgbClr val="898989"/>
              </a:solidFill>
              <a:latin typeface="Franklin Gothic Book" pitchFamily="34" charset="0"/>
            </a:endParaRPr>
          </a:p>
        </p:txBody>
      </p:sp>
      <p:sp>
        <p:nvSpPr>
          <p:cNvPr id="11" name="Content Placeholder 10">
            <a:extLst>
              <a:ext uri="{FF2B5EF4-FFF2-40B4-BE49-F238E27FC236}">
                <a16:creationId xmlns:a16="http://schemas.microsoft.com/office/drawing/2014/main" xmlns="" id="{BF322E8F-D698-4333-B189-BA35325169E8}"/>
              </a:ext>
            </a:extLst>
          </p:cNvPr>
          <p:cNvSpPr>
            <a:spLocks noGrp="1"/>
          </p:cNvSpPr>
          <p:nvPr>
            <p:ph idx="1"/>
          </p:nvPr>
        </p:nvSpPr>
        <p:spPr>
          <a:xfrm>
            <a:off x="457200" y="955675"/>
            <a:ext cx="8497888" cy="5183188"/>
          </a:xfrm>
        </p:spPr>
        <p:txBody>
          <a:bodyPr/>
          <a:lstStyle/>
          <a:p>
            <a:pPr>
              <a:defRPr/>
            </a:pPr>
            <a:r>
              <a:rPr lang="en-US" dirty="0">
                <a:solidFill>
                  <a:srgbClr val="172E55"/>
                </a:solidFill>
              </a:rPr>
              <a:t>Electric Generation</a:t>
            </a:r>
          </a:p>
          <a:p>
            <a:pPr lvl="1">
              <a:defRPr/>
            </a:pPr>
            <a:r>
              <a:rPr lang="en-US" dirty="0">
                <a:solidFill>
                  <a:srgbClr val="172E55"/>
                </a:solidFill>
              </a:rPr>
              <a:t>Increased production efficiency of 10+% for silicon-based PV cells, due to the cooling effects of the water verses comparable ground-, carport- or roof-mounted PV systems.</a:t>
            </a:r>
          </a:p>
          <a:p>
            <a:pPr>
              <a:defRPr/>
            </a:pPr>
            <a:r>
              <a:rPr lang="en-US" dirty="0">
                <a:solidFill>
                  <a:srgbClr val="172E55"/>
                </a:solidFill>
              </a:rPr>
              <a:t>Electric Energy Storage</a:t>
            </a:r>
          </a:p>
          <a:p>
            <a:pPr lvl="1">
              <a:defRPr/>
            </a:pPr>
            <a:r>
              <a:rPr lang="en-US" dirty="0">
                <a:solidFill>
                  <a:srgbClr val="172E55"/>
                </a:solidFill>
              </a:rPr>
              <a:t>Compatible with Pumped Hydroelectric and Battery. Can improve system economics in regions where electric utilities have Time-of-Use rate structures and charge more during peak demand.</a:t>
            </a:r>
          </a:p>
          <a:p>
            <a:pPr>
              <a:defRPr/>
            </a:pPr>
            <a:r>
              <a:rPr lang="en-US" dirty="0">
                <a:solidFill>
                  <a:srgbClr val="172E55"/>
                </a:solidFill>
              </a:rPr>
              <a:t>Electric Delivery</a:t>
            </a:r>
          </a:p>
          <a:p>
            <a:pPr lvl="1">
              <a:defRPr/>
            </a:pPr>
            <a:r>
              <a:rPr lang="en-US" dirty="0">
                <a:solidFill>
                  <a:srgbClr val="172E55"/>
                </a:solidFill>
              </a:rPr>
              <a:t>On-site loads – Net Metering.</a:t>
            </a:r>
          </a:p>
          <a:p>
            <a:pPr lvl="1">
              <a:defRPr/>
            </a:pPr>
            <a:r>
              <a:rPr lang="en-US" dirty="0">
                <a:solidFill>
                  <a:srgbClr val="172E55"/>
                </a:solidFill>
              </a:rPr>
              <a:t>Off-site loads – Aggregate Net Metering, Shared/Community Solar, Electric Utility Direct, etc.</a:t>
            </a:r>
          </a:p>
        </p:txBody>
      </p:sp>
      <p:pic>
        <p:nvPicPr>
          <p:cNvPr id="1126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0025" y="6191250"/>
            <a:ext cx="1206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xmlns="" id="{2726539E-D07B-40B6-AAFD-AD9B6FA9AA4B}"/>
              </a:ext>
            </a:extLst>
          </p:cNvPr>
          <p:cNvCxnSpPr/>
          <p:nvPr/>
        </p:nvCxnSpPr>
        <p:spPr>
          <a:xfrm>
            <a:off x="1588" y="6172200"/>
            <a:ext cx="2106612"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sp>
        <p:nvSpPr>
          <p:cNvPr id="11271" name="TextBox 7"/>
          <p:cNvSpPr txBox="1">
            <a:spLocks noChangeArrowheads="1"/>
          </p:cNvSpPr>
          <p:nvPr/>
        </p:nvSpPr>
        <p:spPr bwMode="auto">
          <a:xfrm>
            <a:off x="3976688" y="6605588"/>
            <a:ext cx="1177925"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Copyright ® 2018</a:t>
            </a:r>
          </a:p>
        </p:txBody>
      </p:sp>
      <p:sp>
        <p:nvSpPr>
          <p:cNvPr id="11272" name="TextBox 8"/>
          <p:cNvSpPr txBox="1">
            <a:spLocks noChangeArrowheads="1"/>
          </p:cNvSpPr>
          <p:nvPr/>
        </p:nvSpPr>
        <p:spPr bwMode="auto">
          <a:xfrm>
            <a:off x="184150" y="6207125"/>
            <a:ext cx="1544638"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F497D"/>
                </a:solidFill>
                <a:latin typeface="Calibri" pitchFamily="34" charset="0"/>
                <a:cs typeface="Calibri" pitchFamily="34" charset="0"/>
              </a:rPr>
              <a:t>Walter M. Sharp</a:t>
            </a:r>
            <a:br>
              <a:rPr lang="en-US" altLang="en-US" sz="1600" smtClean="0">
                <a:solidFill>
                  <a:srgbClr val="1F497D"/>
                </a:solidFill>
                <a:latin typeface="Calibri" pitchFamily="34" charset="0"/>
                <a:cs typeface="Calibri" pitchFamily="34" charset="0"/>
              </a:rPr>
            </a:br>
            <a:r>
              <a:rPr lang="en-US" altLang="en-US" sz="1600" smtClean="0">
                <a:solidFill>
                  <a:srgbClr val="1F497D"/>
                </a:solidFill>
                <a:latin typeface="Calibri" pitchFamily="34" charset="0"/>
                <a:cs typeface="Calibri" pitchFamily="34" charset="0"/>
              </a:rPr>
              <a:t>720.232.1089</a:t>
            </a:r>
          </a:p>
        </p:txBody>
      </p:sp>
      <p:cxnSp>
        <p:nvCxnSpPr>
          <p:cNvPr id="10" name="Straight Connector 9">
            <a:extLst>
              <a:ext uri="{FF2B5EF4-FFF2-40B4-BE49-F238E27FC236}">
                <a16:creationId xmlns:a16="http://schemas.microsoft.com/office/drawing/2014/main" xmlns="" id="{172CBE79-7A67-4873-8124-15C01C553EC2}"/>
              </a:ext>
            </a:extLst>
          </p:cNvPr>
          <p:cNvCxnSpPr/>
          <p:nvPr/>
        </p:nvCxnSpPr>
        <p:spPr>
          <a:xfrm>
            <a:off x="7035800" y="6172200"/>
            <a:ext cx="2108200"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F099578A-9854-4E58-B91A-3EEDAF2FCB8E}"/>
              </a:ext>
            </a:extLst>
          </p:cNvPr>
          <p:cNvCxnSpPr>
            <a:cxnSpLocks/>
          </p:cNvCxnSpPr>
          <p:nvPr/>
        </p:nvCxnSpPr>
        <p:spPr>
          <a:xfrm>
            <a:off x="-9525" y="884238"/>
            <a:ext cx="2760663"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748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smtClean="0"/>
              <a:t>Compatibility &amp; Specifications (cont’d)</a:t>
            </a:r>
          </a:p>
        </p:txBody>
      </p:sp>
      <p:sp>
        <p:nvSpPr>
          <p:cNvPr id="12291" name="Slide Number Placeholder 3"/>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rgbClr val="898989"/>
                </a:solidFill>
                <a:latin typeface="Franklin Gothic Book" pitchFamily="34" charset="0"/>
              </a:rPr>
              <a:t>Page </a:t>
            </a:r>
            <a:fld id="{B0C04323-005B-481E-9B7A-69614BD23EDD}" type="slidenum">
              <a:rPr lang="en-US" altLang="en-US">
                <a:solidFill>
                  <a:srgbClr val="898989"/>
                </a:solidFill>
                <a:latin typeface="Franklin Gothic Book" pitchFamily="34" charset="0"/>
              </a:rPr>
              <a:pPr/>
              <a:t>20</a:t>
            </a:fld>
            <a:endParaRPr lang="en-US" altLang="en-US">
              <a:solidFill>
                <a:srgbClr val="898989"/>
              </a:solidFill>
              <a:latin typeface="Franklin Gothic Book" pitchFamily="34" charset="0"/>
            </a:endParaRPr>
          </a:p>
        </p:txBody>
      </p:sp>
      <p:sp>
        <p:nvSpPr>
          <p:cNvPr id="11" name="Content Placeholder 10">
            <a:extLst>
              <a:ext uri="{FF2B5EF4-FFF2-40B4-BE49-F238E27FC236}">
                <a16:creationId xmlns:a16="http://schemas.microsoft.com/office/drawing/2014/main" xmlns="" id="{BF322E8F-D698-4333-B189-BA35325169E8}"/>
              </a:ext>
            </a:extLst>
          </p:cNvPr>
          <p:cNvSpPr>
            <a:spLocks noGrp="1"/>
          </p:cNvSpPr>
          <p:nvPr>
            <p:ph idx="1"/>
          </p:nvPr>
        </p:nvSpPr>
        <p:spPr>
          <a:xfrm>
            <a:off x="457200" y="955675"/>
            <a:ext cx="8497888" cy="5070475"/>
          </a:xfrm>
        </p:spPr>
        <p:txBody>
          <a:bodyPr/>
          <a:lstStyle/>
          <a:p>
            <a:pPr>
              <a:defRPr/>
            </a:pPr>
            <a:r>
              <a:rPr lang="en-US" dirty="0">
                <a:solidFill>
                  <a:srgbClr val="172E55"/>
                </a:solidFill>
              </a:rPr>
              <a:t>Electric Delivery (cont’d)</a:t>
            </a:r>
          </a:p>
          <a:p>
            <a:pPr lvl="1">
              <a:defRPr/>
            </a:pPr>
            <a:r>
              <a:rPr lang="en-US" dirty="0">
                <a:solidFill>
                  <a:srgbClr val="172E55"/>
                </a:solidFill>
              </a:rPr>
              <a:t>Off-site loads (cont’d)</a:t>
            </a:r>
          </a:p>
          <a:p>
            <a:pPr lvl="2">
              <a:defRPr/>
            </a:pPr>
            <a:r>
              <a:rPr lang="en-US" dirty="0">
                <a:solidFill>
                  <a:srgbClr val="172E55"/>
                </a:solidFill>
              </a:rPr>
              <a:t>Aggregate Net Metering; same owner, same rate class</a:t>
            </a:r>
            <a:br>
              <a:rPr lang="en-US" dirty="0">
                <a:solidFill>
                  <a:srgbClr val="172E55"/>
                </a:solidFill>
              </a:rPr>
            </a:br>
            <a:r>
              <a:rPr lang="en-US" dirty="0">
                <a:solidFill>
                  <a:srgbClr val="172E55"/>
                </a:solidFill>
              </a:rPr>
              <a:t>Delivery location; Same or adjacent parcels</a:t>
            </a:r>
          </a:p>
          <a:p>
            <a:pPr lvl="2">
              <a:defRPr/>
            </a:pPr>
            <a:r>
              <a:rPr lang="en-US" dirty="0">
                <a:solidFill>
                  <a:srgbClr val="172E55"/>
                </a:solidFill>
              </a:rPr>
              <a:t>Community Solar Garden; up to 2MW per legal parcel, single subscriber limited to 40%, of up to five gardens</a:t>
            </a:r>
            <a:br>
              <a:rPr lang="en-US" dirty="0">
                <a:solidFill>
                  <a:srgbClr val="172E55"/>
                </a:solidFill>
              </a:rPr>
            </a:br>
            <a:r>
              <a:rPr lang="en-US" dirty="0">
                <a:solidFill>
                  <a:srgbClr val="172E55"/>
                </a:solidFill>
              </a:rPr>
              <a:t>Delivery location; Same or adjacent county</a:t>
            </a:r>
          </a:p>
          <a:p>
            <a:pPr lvl="2">
              <a:defRPr/>
            </a:pPr>
            <a:r>
              <a:rPr lang="en-US" dirty="0">
                <a:solidFill>
                  <a:srgbClr val="172E55"/>
                </a:solidFill>
              </a:rPr>
              <a:t>Utility direct; may require accepted bid response through a ERP/IRP (Electric Resource Plan/Integrated Resource Plan) process that occurs once every 4-5 years</a:t>
            </a:r>
            <a:br>
              <a:rPr lang="en-US" dirty="0">
                <a:solidFill>
                  <a:srgbClr val="172E55"/>
                </a:solidFill>
              </a:rPr>
            </a:br>
            <a:r>
              <a:rPr lang="en-US" dirty="0">
                <a:solidFill>
                  <a:srgbClr val="172E55"/>
                </a:solidFill>
              </a:rPr>
              <a:t>Delivery location; Everywhere within Electric Utility operating territory</a:t>
            </a:r>
          </a:p>
          <a:p>
            <a:pPr lvl="3">
              <a:defRPr/>
            </a:pPr>
            <a:r>
              <a:rPr lang="en-US" dirty="0">
                <a:solidFill>
                  <a:srgbClr val="172E55"/>
                </a:solidFill>
              </a:rPr>
              <a:t>ERP/IRP process is not optimized to evaluate the full value of distribution feeder connected renewable energy generation</a:t>
            </a:r>
          </a:p>
          <a:p>
            <a:pPr>
              <a:defRPr/>
            </a:pPr>
            <a:endParaRPr lang="en-US" dirty="0">
              <a:solidFill>
                <a:srgbClr val="172E55"/>
              </a:solidFill>
            </a:endParaRPr>
          </a:p>
        </p:txBody>
      </p:sp>
      <p:pic>
        <p:nvPicPr>
          <p:cNvPr id="1229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0025" y="6191250"/>
            <a:ext cx="1206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xmlns="" id="{0557723A-3386-4A13-AC06-595C11F4CB71}"/>
              </a:ext>
            </a:extLst>
          </p:cNvPr>
          <p:cNvCxnSpPr/>
          <p:nvPr/>
        </p:nvCxnSpPr>
        <p:spPr>
          <a:xfrm>
            <a:off x="1588" y="6172200"/>
            <a:ext cx="2106612"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sp>
        <p:nvSpPr>
          <p:cNvPr id="12295" name="TextBox 7"/>
          <p:cNvSpPr txBox="1">
            <a:spLocks noChangeArrowheads="1"/>
          </p:cNvSpPr>
          <p:nvPr/>
        </p:nvSpPr>
        <p:spPr bwMode="auto">
          <a:xfrm>
            <a:off x="3976688" y="6605588"/>
            <a:ext cx="1177925"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Copyright ® 2018</a:t>
            </a:r>
          </a:p>
        </p:txBody>
      </p:sp>
      <p:sp>
        <p:nvSpPr>
          <p:cNvPr id="12296" name="TextBox 8"/>
          <p:cNvSpPr txBox="1">
            <a:spLocks noChangeArrowheads="1"/>
          </p:cNvSpPr>
          <p:nvPr/>
        </p:nvSpPr>
        <p:spPr bwMode="auto">
          <a:xfrm>
            <a:off x="184150" y="6207125"/>
            <a:ext cx="1544638"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F497D"/>
                </a:solidFill>
                <a:latin typeface="Calibri" pitchFamily="34" charset="0"/>
                <a:cs typeface="Calibri" pitchFamily="34" charset="0"/>
              </a:rPr>
              <a:t>Walter M. Sharp</a:t>
            </a:r>
            <a:br>
              <a:rPr lang="en-US" altLang="en-US" sz="1600" smtClean="0">
                <a:solidFill>
                  <a:srgbClr val="1F497D"/>
                </a:solidFill>
                <a:latin typeface="Calibri" pitchFamily="34" charset="0"/>
                <a:cs typeface="Calibri" pitchFamily="34" charset="0"/>
              </a:rPr>
            </a:br>
            <a:r>
              <a:rPr lang="en-US" altLang="en-US" sz="1600" smtClean="0">
                <a:solidFill>
                  <a:srgbClr val="1F497D"/>
                </a:solidFill>
                <a:latin typeface="Calibri" pitchFamily="34" charset="0"/>
                <a:cs typeface="Calibri" pitchFamily="34" charset="0"/>
              </a:rPr>
              <a:t>720.232.1089</a:t>
            </a:r>
          </a:p>
        </p:txBody>
      </p:sp>
      <p:cxnSp>
        <p:nvCxnSpPr>
          <p:cNvPr id="10" name="Straight Connector 9">
            <a:extLst>
              <a:ext uri="{FF2B5EF4-FFF2-40B4-BE49-F238E27FC236}">
                <a16:creationId xmlns:a16="http://schemas.microsoft.com/office/drawing/2014/main" xmlns="" id="{CE774A3D-94BC-45B8-AAC0-90FC9E7B38D2}"/>
              </a:ext>
            </a:extLst>
          </p:cNvPr>
          <p:cNvCxnSpPr/>
          <p:nvPr/>
        </p:nvCxnSpPr>
        <p:spPr>
          <a:xfrm>
            <a:off x="7035800" y="6172200"/>
            <a:ext cx="2108200"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57A9DB7A-1C19-4AD9-8911-0D39241C71D9}"/>
              </a:ext>
            </a:extLst>
          </p:cNvPr>
          <p:cNvCxnSpPr>
            <a:cxnSpLocks/>
          </p:cNvCxnSpPr>
          <p:nvPr/>
        </p:nvCxnSpPr>
        <p:spPr>
          <a:xfrm>
            <a:off x="-9525" y="884238"/>
            <a:ext cx="2760663"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5035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noChangeArrowheads="1"/>
          </p:cNvSpPr>
          <p:nvPr>
            <p:ph type="title"/>
          </p:nvPr>
        </p:nvSpPr>
        <p:spPr/>
        <p:txBody>
          <a:bodyPr/>
          <a:lstStyle/>
          <a:p>
            <a:r>
              <a:rPr lang="en-US" altLang="en-US" smtClean="0"/>
              <a:t>Case Study, Walden CO</a:t>
            </a:r>
          </a:p>
        </p:txBody>
      </p:sp>
      <p:sp>
        <p:nvSpPr>
          <p:cNvPr id="13315" name="Slide Number Placeholder 3"/>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rgbClr val="898989"/>
                </a:solidFill>
                <a:latin typeface="Franklin Gothic Book" pitchFamily="34" charset="0"/>
              </a:rPr>
              <a:t>Page </a:t>
            </a:r>
            <a:fld id="{D323499D-FD86-4430-B2B9-C8ADD541F6B8}" type="slidenum">
              <a:rPr lang="en-US" altLang="en-US">
                <a:solidFill>
                  <a:srgbClr val="898989"/>
                </a:solidFill>
                <a:latin typeface="Franklin Gothic Book" pitchFamily="34" charset="0"/>
              </a:rPr>
              <a:pPr/>
              <a:t>21</a:t>
            </a:fld>
            <a:endParaRPr lang="en-US" altLang="en-US">
              <a:solidFill>
                <a:srgbClr val="898989"/>
              </a:solidFill>
              <a:latin typeface="Franklin Gothic Book" pitchFamily="34" charset="0"/>
            </a:endParaRPr>
          </a:p>
        </p:txBody>
      </p:sp>
      <p:pic>
        <p:nvPicPr>
          <p:cNvPr id="13316" name="Content Placeholder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84275" y="1025525"/>
            <a:ext cx="6748463" cy="5060950"/>
          </a:xfrm>
        </p:spPr>
      </p:pic>
      <p:sp>
        <p:nvSpPr>
          <p:cNvPr id="13317" name="Rectangle 5"/>
          <p:cNvSpPr>
            <a:spLocks noChangeArrowheads="1"/>
          </p:cNvSpPr>
          <p:nvPr/>
        </p:nvSpPr>
        <p:spPr bwMode="auto">
          <a:xfrm>
            <a:off x="1192213" y="5153025"/>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u="sng" smtClean="0">
                <a:solidFill>
                  <a:srgbClr val="0563C1"/>
                </a:solidFill>
                <a:latin typeface="Calibri" pitchFamily="34" charset="0"/>
                <a:ea typeface="Calibri" pitchFamily="34" charset="0"/>
                <a:cs typeface="Times New Roman" pitchFamily="18" charset="0"/>
                <a:hlinkClick r:id="rId4"/>
              </a:rPr>
              <a:t>https://www.dropbox.com/sh/1iv961kol3n3bmd/AADXKQ0Dy8BKIUB0o_oETfC0a/Orlando%20Floating%20Solar%20Array.mp4?dl=0</a:t>
            </a:r>
            <a:r>
              <a:rPr lang="en-US" altLang="en-US" smtClean="0">
                <a:solidFill>
                  <a:prstClr val="black"/>
                </a:solidFill>
                <a:latin typeface="Calibri" pitchFamily="34" charset="0"/>
                <a:ea typeface="Calibri" pitchFamily="34" charset="0"/>
                <a:cs typeface="Times New Roman" pitchFamily="18" charset="0"/>
              </a:rPr>
              <a:t> </a:t>
            </a:r>
            <a:endParaRPr lang="en-US" altLang="en-US" smtClean="0">
              <a:solidFill>
                <a:prstClr val="black"/>
              </a:solidFill>
              <a:ea typeface="Calibri" pitchFamily="34" charset="0"/>
              <a:cs typeface="Times New Roman" pitchFamily="18" charset="0"/>
            </a:endParaRPr>
          </a:p>
        </p:txBody>
      </p:sp>
      <p:pic>
        <p:nvPicPr>
          <p:cNvPr id="1331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0025" y="6191250"/>
            <a:ext cx="1206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xmlns="" id="{022F8698-42EA-4AB0-99E7-67BE87514AAC}"/>
              </a:ext>
            </a:extLst>
          </p:cNvPr>
          <p:cNvCxnSpPr/>
          <p:nvPr/>
        </p:nvCxnSpPr>
        <p:spPr>
          <a:xfrm>
            <a:off x="1588" y="6172200"/>
            <a:ext cx="2106612"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sp>
        <p:nvSpPr>
          <p:cNvPr id="13320" name="TextBox 10"/>
          <p:cNvSpPr txBox="1">
            <a:spLocks noChangeArrowheads="1"/>
          </p:cNvSpPr>
          <p:nvPr/>
        </p:nvSpPr>
        <p:spPr bwMode="auto">
          <a:xfrm>
            <a:off x="3976688" y="6605588"/>
            <a:ext cx="1177925"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Copyright ® 2018</a:t>
            </a:r>
          </a:p>
        </p:txBody>
      </p:sp>
      <p:sp>
        <p:nvSpPr>
          <p:cNvPr id="13321" name="TextBox 11"/>
          <p:cNvSpPr txBox="1">
            <a:spLocks noChangeArrowheads="1"/>
          </p:cNvSpPr>
          <p:nvPr/>
        </p:nvSpPr>
        <p:spPr bwMode="auto">
          <a:xfrm>
            <a:off x="184150" y="6207125"/>
            <a:ext cx="1544638"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F497D"/>
                </a:solidFill>
                <a:latin typeface="Calibri" pitchFamily="34" charset="0"/>
                <a:cs typeface="Calibri" pitchFamily="34" charset="0"/>
              </a:rPr>
              <a:t>Walter M. Sharp</a:t>
            </a:r>
            <a:br>
              <a:rPr lang="en-US" altLang="en-US" sz="1600" smtClean="0">
                <a:solidFill>
                  <a:srgbClr val="1F497D"/>
                </a:solidFill>
                <a:latin typeface="Calibri" pitchFamily="34" charset="0"/>
                <a:cs typeface="Calibri" pitchFamily="34" charset="0"/>
              </a:rPr>
            </a:br>
            <a:r>
              <a:rPr lang="en-US" altLang="en-US" sz="1600" smtClean="0">
                <a:solidFill>
                  <a:srgbClr val="1F497D"/>
                </a:solidFill>
                <a:latin typeface="Calibri" pitchFamily="34" charset="0"/>
                <a:cs typeface="Calibri" pitchFamily="34" charset="0"/>
              </a:rPr>
              <a:t>720.232.1089</a:t>
            </a:r>
          </a:p>
        </p:txBody>
      </p:sp>
      <p:cxnSp>
        <p:nvCxnSpPr>
          <p:cNvPr id="13" name="Straight Connector 12">
            <a:extLst>
              <a:ext uri="{FF2B5EF4-FFF2-40B4-BE49-F238E27FC236}">
                <a16:creationId xmlns:a16="http://schemas.microsoft.com/office/drawing/2014/main" xmlns="" id="{779FDA2C-C1BA-46DB-9C59-1500F884D931}"/>
              </a:ext>
            </a:extLst>
          </p:cNvPr>
          <p:cNvCxnSpPr/>
          <p:nvPr/>
        </p:nvCxnSpPr>
        <p:spPr>
          <a:xfrm>
            <a:off x="7035800" y="6172200"/>
            <a:ext cx="2108200"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CD3E43A-2AD4-4F89-80AB-57585C2BB403}"/>
              </a:ext>
            </a:extLst>
          </p:cNvPr>
          <p:cNvCxnSpPr>
            <a:cxnSpLocks/>
          </p:cNvCxnSpPr>
          <p:nvPr/>
        </p:nvCxnSpPr>
        <p:spPr>
          <a:xfrm>
            <a:off x="-9525" y="884238"/>
            <a:ext cx="2760663"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4074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noChangeArrowheads="1"/>
          </p:cNvSpPr>
          <p:nvPr>
            <p:ph type="title"/>
          </p:nvPr>
        </p:nvSpPr>
        <p:spPr/>
        <p:txBody>
          <a:bodyPr/>
          <a:lstStyle/>
          <a:p>
            <a:r>
              <a:rPr lang="en-US" altLang="en-US" smtClean="0"/>
              <a:t>Town of Walden CO</a:t>
            </a:r>
          </a:p>
        </p:txBody>
      </p:sp>
      <p:sp>
        <p:nvSpPr>
          <p:cNvPr id="3" name="Content Placeholder 2">
            <a:extLst>
              <a:ext uri="{FF2B5EF4-FFF2-40B4-BE49-F238E27FC236}">
                <a16:creationId xmlns:a16="http://schemas.microsoft.com/office/drawing/2014/main" xmlns="" id="{86A49B52-5565-4B38-A8F4-B4619A06F3D7}"/>
              </a:ext>
            </a:extLst>
          </p:cNvPr>
          <p:cNvSpPr>
            <a:spLocks noGrp="1"/>
          </p:cNvSpPr>
          <p:nvPr>
            <p:ph idx="1"/>
          </p:nvPr>
        </p:nvSpPr>
        <p:spPr>
          <a:xfrm>
            <a:off x="457200" y="920750"/>
            <a:ext cx="8497888" cy="5208588"/>
          </a:xfrm>
        </p:spPr>
        <p:txBody>
          <a:bodyPr/>
          <a:lstStyle/>
          <a:p>
            <a:pPr>
              <a:defRPr/>
            </a:pPr>
            <a:r>
              <a:rPr lang="en-US" b="0" dirty="0">
                <a:solidFill>
                  <a:srgbClr val="172E55"/>
                </a:solidFill>
              </a:rPr>
              <a:t>The Town of Walden CO (Walden), sits at an elevation of 8,099’ above mean sea level in Jackson County, the North Park region of Colorado. Walden is the Jackson County Seat, the only incorporated town in the county, and home to the Jackson County School District</a:t>
            </a:r>
          </a:p>
          <a:p>
            <a:pPr>
              <a:defRPr/>
            </a:pPr>
            <a:endParaRPr lang="en-US" b="0" dirty="0">
              <a:solidFill>
                <a:srgbClr val="172E55"/>
              </a:solidFill>
            </a:endParaRPr>
          </a:p>
        </p:txBody>
      </p:sp>
      <p:sp>
        <p:nvSpPr>
          <p:cNvPr id="15364" name="Slide Number Placeholder 3"/>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rgbClr val="898989"/>
                </a:solidFill>
                <a:latin typeface="Franklin Gothic Book" pitchFamily="34" charset="0"/>
              </a:rPr>
              <a:t>Page </a:t>
            </a:r>
            <a:fld id="{264DD556-8E8D-44A3-AEE7-95677734FF0A}" type="slidenum">
              <a:rPr lang="en-US" altLang="en-US">
                <a:solidFill>
                  <a:srgbClr val="898989"/>
                </a:solidFill>
                <a:latin typeface="Franklin Gothic Book" pitchFamily="34" charset="0"/>
              </a:rPr>
              <a:pPr/>
              <a:t>22</a:t>
            </a:fld>
            <a:endParaRPr lang="en-US" altLang="en-US">
              <a:solidFill>
                <a:srgbClr val="898989"/>
              </a:solidFill>
              <a:latin typeface="Franklin Gothic Book" pitchFamily="34" charset="0"/>
            </a:endParaRPr>
          </a:p>
        </p:txBody>
      </p:sp>
      <p:pic>
        <p:nvPicPr>
          <p:cNvPr id="1536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0025" y="6191250"/>
            <a:ext cx="1206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xmlns="" id="{6EC63583-658C-4D00-9850-3928E533C117}"/>
              </a:ext>
            </a:extLst>
          </p:cNvPr>
          <p:cNvCxnSpPr/>
          <p:nvPr/>
        </p:nvCxnSpPr>
        <p:spPr>
          <a:xfrm>
            <a:off x="1588" y="6172200"/>
            <a:ext cx="2106612"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sp>
        <p:nvSpPr>
          <p:cNvPr id="15367" name="TextBox 7"/>
          <p:cNvSpPr txBox="1">
            <a:spLocks noChangeArrowheads="1"/>
          </p:cNvSpPr>
          <p:nvPr/>
        </p:nvSpPr>
        <p:spPr bwMode="auto">
          <a:xfrm>
            <a:off x="3976688" y="6605588"/>
            <a:ext cx="1177925"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Copyright ® 2018</a:t>
            </a:r>
          </a:p>
        </p:txBody>
      </p:sp>
      <p:sp>
        <p:nvSpPr>
          <p:cNvPr id="15368" name="TextBox 8"/>
          <p:cNvSpPr txBox="1">
            <a:spLocks noChangeArrowheads="1"/>
          </p:cNvSpPr>
          <p:nvPr/>
        </p:nvSpPr>
        <p:spPr bwMode="auto">
          <a:xfrm>
            <a:off x="184150" y="6207125"/>
            <a:ext cx="1544638"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F497D"/>
                </a:solidFill>
                <a:latin typeface="Calibri" pitchFamily="34" charset="0"/>
                <a:cs typeface="Calibri" pitchFamily="34" charset="0"/>
              </a:rPr>
              <a:t>Walter M. Sharp</a:t>
            </a:r>
            <a:br>
              <a:rPr lang="en-US" altLang="en-US" sz="1600" smtClean="0">
                <a:solidFill>
                  <a:srgbClr val="1F497D"/>
                </a:solidFill>
                <a:latin typeface="Calibri" pitchFamily="34" charset="0"/>
                <a:cs typeface="Calibri" pitchFamily="34" charset="0"/>
              </a:rPr>
            </a:br>
            <a:r>
              <a:rPr lang="en-US" altLang="en-US" sz="1600" smtClean="0">
                <a:solidFill>
                  <a:srgbClr val="1F497D"/>
                </a:solidFill>
                <a:latin typeface="Calibri" pitchFamily="34" charset="0"/>
                <a:cs typeface="Calibri" pitchFamily="34" charset="0"/>
              </a:rPr>
              <a:t>720.232.1089</a:t>
            </a:r>
          </a:p>
        </p:txBody>
      </p:sp>
      <p:cxnSp>
        <p:nvCxnSpPr>
          <p:cNvPr id="10" name="Straight Connector 9">
            <a:extLst>
              <a:ext uri="{FF2B5EF4-FFF2-40B4-BE49-F238E27FC236}">
                <a16:creationId xmlns:a16="http://schemas.microsoft.com/office/drawing/2014/main" xmlns="" id="{98EFA224-FB43-4DC8-BE0A-AF9F6F583F88}"/>
              </a:ext>
            </a:extLst>
          </p:cNvPr>
          <p:cNvCxnSpPr/>
          <p:nvPr/>
        </p:nvCxnSpPr>
        <p:spPr>
          <a:xfrm>
            <a:off x="7035800" y="6172200"/>
            <a:ext cx="2108200"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5F6BF101-E580-4DA7-A383-129F933661C3}"/>
              </a:ext>
            </a:extLst>
          </p:cNvPr>
          <p:cNvCxnSpPr>
            <a:cxnSpLocks/>
          </p:cNvCxnSpPr>
          <p:nvPr/>
        </p:nvCxnSpPr>
        <p:spPr>
          <a:xfrm>
            <a:off x="-9525" y="884238"/>
            <a:ext cx="2760663"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grpSp>
        <p:nvGrpSpPr>
          <p:cNvPr id="15371" name="Group 12"/>
          <p:cNvGrpSpPr>
            <a:grpSpLocks/>
          </p:cNvGrpSpPr>
          <p:nvPr/>
        </p:nvGrpSpPr>
        <p:grpSpPr bwMode="auto">
          <a:xfrm>
            <a:off x="2020888" y="2244725"/>
            <a:ext cx="5102225" cy="3892550"/>
            <a:chOff x="1863635" y="2245357"/>
            <a:chExt cx="5103224" cy="3892180"/>
          </a:xfrm>
        </p:grpSpPr>
        <p:pic>
          <p:nvPicPr>
            <p:cNvPr id="1537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4596" y="2245357"/>
              <a:ext cx="5042263" cy="368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3" name="TextBox 11"/>
            <p:cNvSpPr txBox="1">
              <a:spLocks noChangeArrowheads="1"/>
            </p:cNvSpPr>
            <p:nvPr/>
          </p:nvSpPr>
          <p:spPr bwMode="auto">
            <a:xfrm>
              <a:off x="1863635" y="5891316"/>
              <a:ext cx="13676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Image; Google Maps</a:t>
              </a:r>
            </a:p>
          </p:txBody>
        </p:sp>
      </p:grpSp>
    </p:spTree>
    <p:extLst>
      <p:ext uri="{BB962C8B-B14F-4D97-AF65-F5344CB8AC3E}">
        <p14:creationId xmlns:p14="http://schemas.microsoft.com/office/powerpoint/2010/main" val="4228193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noChangeArrowheads="1"/>
          </p:cNvSpPr>
          <p:nvPr>
            <p:ph type="title"/>
          </p:nvPr>
        </p:nvSpPr>
        <p:spPr/>
        <p:txBody>
          <a:bodyPr/>
          <a:lstStyle/>
          <a:p>
            <a:r>
              <a:rPr lang="en-US" altLang="en-US" smtClean="0"/>
              <a:t>Town of Walden (cont’d)</a:t>
            </a:r>
          </a:p>
        </p:txBody>
      </p:sp>
      <p:sp>
        <p:nvSpPr>
          <p:cNvPr id="3" name="Content Placeholder 2">
            <a:extLst>
              <a:ext uri="{FF2B5EF4-FFF2-40B4-BE49-F238E27FC236}">
                <a16:creationId xmlns:a16="http://schemas.microsoft.com/office/drawing/2014/main" xmlns="" id="{86A49B52-5565-4B38-A8F4-B4619A06F3D7}"/>
              </a:ext>
            </a:extLst>
          </p:cNvPr>
          <p:cNvSpPr>
            <a:spLocks noGrp="1"/>
          </p:cNvSpPr>
          <p:nvPr>
            <p:ph idx="1"/>
          </p:nvPr>
        </p:nvSpPr>
        <p:spPr>
          <a:xfrm>
            <a:off x="457200" y="920750"/>
            <a:ext cx="8497888" cy="5208588"/>
          </a:xfrm>
        </p:spPr>
        <p:txBody>
          <a:bodyPr/>
          <a:lstStyle/>
          <a:p>
            <a:pPr>
              <a:defRPr/>
            </a:pPr>
            <a:r>
              <a:rPr lang="en-US" b="0" dirty="0">
                <a:solidFill>
                  <a:srgbClr val="172E55"/>
                </a:solidFill>
              </a:rPr>
              <a:t>Led by Mayor Jim Dustin and the Town Board of Trustees, the Town has the </a:t>
            </a:r>
            <a:r>
              <a:rPr lang="en-US" dirty="0">
                <a:solidFill>
                  <a:srgbClr val="172E55"/>
                </a:solidFill>
              </a:rPr>
              <a:t>Desire</a:t>
            </a:r>
            <a:r>
              <a:rPr lang="en-US" b="0" dirty="0">
                <a:solidFill>
                  <a:srgbClr val="172E55"/>
                </a:solidFill>
              </a:rPr>
              <a:t> and </a:t>
            </a:r>
            <a:r>
              <a:rPr lang="en-US" dirty="0">
                <a:solidFill>
                  <a:srgbClr val="172E55"/>
                </a:solidFill>
              </a:rPr>
              <a:t>willingness</a:t>
            </a:r>
            <a:r>
              <a:rPr lang="en-US" b="0" dirty="0">
                <a:solidFill>
                  <a:srgbClr val="172E55"/>
                </a:solidFill>
              </a:rPr>
              <a:t> to generate local electric power to energize the Towns’ operations </a:t>
            </a:r>
          </a:p>
          <a:p>
            <a:pPr lvl="1">
              <a:defRPr/>
            </a:pPr>
            <a:r>
              <a:rPr lang="en-US" dirty="0">
                <a:solidFill>
                  <a:srgbClr val="172E55"/>
                </a:solidFill>
              </a:rPr>
              <a:t>Town Hall, drinking water and wastewater treatment plants, street and baseball park lighting, and natural gas distribution facilities using renewable resources</a:t>
            </a:r>
          </a:p>
          <a:p>
            <a:pPr>
              <a:defRPr/>
            </a:pPr>
            <a:r>
              <a:rPr lang="en-US" b="0" dirty="0">
                <a:solidFill>
                  <a:srgbClr val="172E55"/>
                </a:solidFill>
              </a:rPr>
              <a:t>Upon learning about FPV as an option, the drinking water treatment plant (WTP) was selected to receive the Town’s first solar electric power generation facility</a:t>
            </a:r>
          </a:p>
          <a:p>
            <a:pPr>
              <a:defRPr/>
            </a:pPr>
            <a:r>
              <a:rPr lang="en-US" b="0" dirty="0">
                <a:solidFill>
                  <a:srgbClr val="172E55"/>
                </a:solidFill>
              </a:rPr>
              <a:t>The FPV installation will generate enough electricity to serve 100% of the on-site electric load on an annualized basis utilizing net-metering </a:t>
            </a:r>
          </a:p>
          <a:p>
            <a:pPr>
              <a:defRPr/>
            </a:pPr>
            <a:r>
              <a:rPr lang="en-US" b="0" dirty="0">
                <a:solidFill>
                  <a:srgbClr val="172E55"/>
                </a:solidFill>
              </a:rPr>
              <a:t>The reduced evaporation has increased the water supply for Walden residents and raised awareness on water conservation, and with the electric cost savings, the Town is able to have funds to better serve its’ citizens.</a:t>
            </a:r>
          </a:p>
        </p:txBody>
      </p:sp>
      <p:sp>
        <p:nvSpPr>
          <p:cNvPr id="16388" name="Slide Number Placeholder 3"/>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rgbClr val="898989"/>
                </a:solidFill>
                <a:latin typeface="Franklin Gothic Book" pitchFamily="34" charset="0"/>
              </a:rPr>
              <a:t>Page </a:t>
            </a:r>
            <a:fld id="{2F4BC816-858B-4117-9BE9-CB4C40E49EFF}" type="slidenum">
              <a:rPr lang="en-US" altLang="en-US">
                <a:solidFill>
                  <a:srgbClr val="898989"/>
                </a:solidFill>
                <a:latin typeface="Franklin Gothic Book" pitchFamily="34" charset="0"/>
              </a:rPr>
              <a:pPr/>
              <a:t>23</a:t>
            </a:fld>
            <a:endParaRPr lang="en-US" altLang="en-US">
              <a:solidFill>
                <a:srgbClr val="898989"/>
              </a:solidFill>
              <a:latin typeface="Franklin Gothic Book" pitchFamily="34" charset="0"/>
            </a:endParaRPr>
          </a:p>
        </p:txBody>
      </p:sp>
      <p:pic>
        <p:nvPicPr>
          <p:cNvPr id="1638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0025" y="6191250"/>
            <a:ext cx="1206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xmlns="" id="{6EC63583-658C-4D00-9850-3928E533C117}"/>
              </a:ext>
            </a:extLst>
          </p:cNvPr>
          <p:cNvCxnSpPr/>
          <p:nvPr/>
        </p:nvCxnSpPr>
        <p:spPr>
          <a:xfrm>
            <a:off x="1588" y="6172200"/>
            <a:ext cx="2106612"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sp>
        <p:nvSpPr>
          <p:cNvPr id="16391" name="TextBox 7"/>
          <p:cNvSpPr txBox="1">
            <a:spLocks noChangeArrowheads="1"/>
          </p:cNvSpPr>
          <p:nvPr/>
        </p:nvSpPr>
        <p:spPr bwMode="auto">
          <a:xfrm>
            <a:off x="3976688" y="6605588"/>
            <a:ext cx="1177925"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Copyright ® 2018</a:t>
            </a:r>
          </a:p>
        </p:txBody>
      </p:sp>
      <p:sp>
        <p:nvSpPr>
          <p:cNvPr id="16392" name="TextBox 8"/>
          <p:cNvSpPr txBox="1">
            <a:spLocks noChangeArrowheads="1"/>
          </p:cNvSpPr>
          <p:nvPr/>
        </p:nvSpPr>
        <p:spPr bwMode="auto">
          <a:xfrm>
            <a:off x="184150" y="6207125"/>
            <a:ext cx="1544638"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F497D"/>
                </a:solidFill>
                <a:latin typeface="Calibri" pitchFamily="34" charset="0"/>
                <a:cs typeface="Calibri" pitchFamily="34" charset="0"/>
              </a:rPr>
              <a:t>Walter M. Sharp</a:t>
            </a:r>
            <a:br>
              <a:rPr lang="en-US" altLang="en-US" sz="1600" smtClean="0">
                <a:solidFill>
                  <a:srgbClr val="1F497D"/>
                </a:solidFill>
                <a:latin typeface="Calibri" pitchFamily="34" charset="0"/>
                <a:cs typeface="Calibri" pitchFamily="34" charset="0"/>
              </a:rPr>
            </a:br>
            <a:r>
              <a:rPr lang="en-US" altLang="en-US" sz="1600" smtClean="0">
                <a:solidFill>
                  <a:srgbClr val="1F497D"/>
                </a:solidFill>
                <a:latin typeface="Calibri" pitchFamily="34" charset="0"/>
                <a:cs typeface="Calibri" pitchFamily="34" charset="0"/>
              </a:rPr>
              <a:t>720.232.1089</a:t>
            </a:r>
          </a:p>
        </p:txBody>
      </p:sp>
      <p:cxnSp>
        <p:nvCxnSpPr>
          <p:cNvPr id="10" name="Straight Connector 9">
            <a:extLst>
              <a:ext uri="{FF2B5EF4-FFF2-40B4-BE49-F238E27FC236}">
                <a16:creationId xmlns:a16="http://schemas.microsoft.com/office/drawing/2014/main" xmlns="" id="{98EFA224-FB43-4DC8-BE0A-AF9F6F583F88}"/>
              </a:ext>
            </a:extLst>
          </p:cNvPr>
          <p:cNvCxnSpPr/>
          <p:nvPr/>
        </p:nvCxnSpPr>
        <p:spPr>
          <a:xfrm>
            <a:off x="7035800" y="6172200"/>
            <a:ext cx="2108200"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5F6BF101-E580-4DA7-A383-129F933661C3}"/>
              </a:ext>
            </a:extLst>
          </p:cNvPr>
          <p:cNvCxnSpPr>
            <a:cxnSpLocks/>
          </p:cNvCxnSpPr>
          <p:nvPr/>
        </p:nvCxnSpPr>
        <p:spPr>
          <a:xfrm>
            <a:off x="-9525" y="884238"/>
            <a:ext cx="2760663"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558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noChangeArrowheads="1"/>
          </p:cNvSpPr>
          <p:nvPr>
            <p:ph type="title"/>
          </p:nvPr>
        </p:nvSpPr>
        <p:spPr/>
        <p:txBody>
          <a:bodyPr/>
          <a:lstStyle/>
          <a:p>
            <a:r>
              <a:rPr lang="en-US" altLang="en-US" smtClean="0"/>
              <a:t>Town of Walden CO WTP, site layout</a:t>
            </a:r>
          </a:p>
        </p:txBody>
      </p:sp>
      <p:sp>
        <p:nvSpPr>
          <p:cNvPr id="17411" name="Slide Number Placeholder 3"/>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rgbClr val="898989"/>
                </a:solidFill>
                <a:latin typeface="Franklin Gothic Book" pitchFamily="34" charset="0"/>
              </a:rPr>
              <a:t>Page </a:t>
            </a:r>
            <a:fld id="{F07C8891-D560-44C0-8DB1-B9FEDF9ED66B}" type="slidenum">
              <a:rPr lang="en-US" altLang="en-US">
                <a:solidFill>
                  <a:srgbClr val="898989"/>
                </a:solidFill>
                <a:latin typeface="Franklin Gothic Book" pitchFamily="34" charset="0"/>
              </a:rPr>
              <a:pPr/>
              <a:t>24</a:t>
            </a:fld>
            <a:endParaRPr lang="en-US" altLang="en-US">
              <a:solidFill>
                <a:srgbClr val="898989"/>
              </a:solidFill>
              <a:latin typeface="Franklin Gothic Book" pitchFamily="34" charset="0"/>
            </a:endParaRPr>
          </a:p>
        </p:txBody>
      </p:sp>
      <p:pic>
        <p:nvPicPr>
          <p:cNvPr id="17412" name="Content Placeholder 4"/>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33475" y="990600"/>
            <a:ext cx="6953250" cy="5060950"/>
          </a:xfrm>
        </p:spPr>
      </p:pic>
      <p:pic>
        <p:nvPicPr>
          <p:cNvPr id="174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0025" y="6191250"/>
            <a:ext cx="1206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xmlns="" id="{C2AA71E2-39C3-4235-A404-032800E05E7C}"/>
              </a:ext>
            </a:extLst>
          </p:cNvPr>
          <p:cNvCxnSpPr/>
          <p:nvPr/>
        </p:nvCxnSpPr>
        <p:spPr>
          <a:xfrm>
            <a:off x="1588" y="6172200"/>
            <a:ext cx="2106612"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sp>
        <p:nvSpPr>
          <p:cNvPr id="17415" name="TextBox 8"/>
          <p:cNvSpPr txBox="1">
            <a:spLocks noChangeArrowheads="1"/>
          </p:cNvSpPr>
          <p:nvPr/>
        </p:nvSpPr>
        <p:spPr bwMode="auto">
          <a:xfrm>
            <a:off x="3976688" y="6605588"/>
            <a:ext cx="1177925"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Copyright ® 2018</a:t>
            </a:r>
          </a:p>
        </p:txBody>
      </p:sp>
      <p:sp>
        <p:nvSpPr>
          <p:cNvPr id="17416" name="TextBox 9"/>
          <p:cNvSpPr txBox="1">
            <a:spLocks noChangeArrowheads="1"/>
          </p:cNvSpPr>
          <p:nvPr/>
        </p:nvSpPr>
        <p:spPr bwMode="auto">
          <a:xfrm>
            <a:off x="184150" y="6207125"/>
            <a:ext cx="1544638"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F497D"/>
                </a:solidFill>
                <a:latin typeface="Calibri" pitchFamily="34" charset="0"/>
                <a:cs typeface="Calibri" pitchFamily="34" charset="0"/>
              </a:rPr>
              <a:t>Walter M. Sharp</a:t>
            </a:r>
            <a:br>
              <a:rPr lang="en-US" altLang="en-US" sz="1600" smtClean="0">
                <a:solidFill>
                  <a:srgbClr val="1F497D"/>
                </a:solidFill>
                <a:latin typeface="Calibri" pitchFamily="34" charset="0"/>
                <a:cs typeface="Calibri" pitchFamily="34" charset="0"/>
              </a:rPr>
            </a:br>
            <a:r>
              <a:rPr lang="en-US" altLang="en-US" sz="1600" smtClean="0">
                <a:solidFill>
                  <a:srgbClr val="1F497D"/>
                </a:solidFill>
                <a:latin typeface="Calibri" pitchFamily="34" charset="0"/>
                <a:cs typeface="Calibri" pitchFamily="34" charset="0"/>
              </a:rPr>
              <a:t>720.232.1089</a:t>
            </a:r>
          </a:p>
        </p:txBody>
      </p:sp>
      <p:cxnSp>
        <p:nvCxnSpPr>
          <p:cNvPr id="11" name="Straight Connector 10">
            <a:extLst>
              <a:ext uri="{FF2B5EF4-FFF2-40B4-BE49-F238E27FC236}">
                <a16:creationId xmlns:a16="http://schemas.microsoft.com/office/drawing/2014/main" xmlns="" id="{E33B4A25-2410-4947-AE96-1E4822FCCE74}"/>
              </a:ext>
            </a:extLst>
          </p:cNvPr>
          <p:cNvCxnSpPr/>
          <p:nvPr/>
        </p:nvCxnSpPr>
        <p:spPr>
          <a:xfrm>
            <a:off x="7035800" y="6172200"/>
            <a:ext cx="2108200"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6C37D121-D2BE-4E2B-8EBB-8C1D9C543CE5}"/>
              </a:ext>
            </a:extLst>
          </p:cNvPr>
          <p:cNvCxnSpPr>
            <a:cxnSpLocks/>
          </p:cNvCxnSpPr>
          <p:nvPr/>
        </p:nvCxnSpPr>
        <p:spPr>
          <a:xfrm>
            <a:off x="-9525" y="884238"/>
            <a:ext cx="2760663"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4360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noChangeArrowheads="1"/>
          </p:cNvSpPr>
          <p:nvPr>
            <p:ph type="title"/>
          </p:nvPr>
        </p:nvSpPr>
        <p:spPr/>
        <p:txBody>
          <a:bodyPr/>
          <a:lstStyle/>
          <a:p>
            <a:r>
              <a:rPr lang="en-US" altLang="en-US" smtClean="0"/>
              <a:t>WTP FPV Specifications</a:t>
            </a:r>
          </a:p>
        </p:txBody>
      </p:sp>
      <p:sp>
        <p:nvSpPr>
          <p:cNvPr id="3" name="Content Placeholder 2">
            <a:extLst>
              <a:ext uri="{FF2B5EF4-FFF2-40B4-BE49-F238E27FC236}">
                <a16:creationId xmlns:a16="http://schemas.microsoft.com/office/drawing/2014/main" xmlns="" id="{86A49B52-5565-4B38-A8F4-B4619A06F3D7}"/>
              </a:ext>
            </a:extLst>
          </p:cNvPr>
          <p:cNvSpPr>
            <a:spLocks noGrp="1"/>
          </p:cNvSpPr>
          <p:nvPr>
            <p:ph idx="1"/>
          </p:nvPr>
        </p:nvSpPr>
        <p:spPr>
          <a:xfrm>
            <a:off x="457200" y="920750"/>
            <a:ext cx="8497888" cy="5208588"/>
          </a:xfrm>
        </p:spPr>
        <p:txBody>
          <a:bodyPr/>
          <a:lstStyle/>
          <a:p>
            <a:pPr>
              <a:defRPr/>
            </a:pPr>
            <a:r>
              <a:rPr lang="en-US" dirty="0">
                <a:solidFill>
                  <a:srgbClr val="172E55"/>
                </a:solidFill>
              </a:rPr>
              <a:t>Requirements;</a:t>
            </a:r>
            <a:r>
              <a:rPr lang="en-US" b="0" dirty="0">
                <a:solidFill>
                  <a:srgbClr val="172E55"/>
                </a:solidFill>
              </a:rPr>
              <a:t> Generate on-site, 100% of the electric power usage, using renewable resources, continuously monitor system performance</a:t>
            </a:r>
            <a:endParaRPr lang="en-US" dirty="0">
              <a:solidFill>
                <a:srgbClr val="172E55"/>
              </a:solidFill>
            </a:endParaRPr>
          </a:p>
          <a:p>
            <a:pPr>
              <a:defRPr/>
            </a:pPr>
            <a:r>
              <a:rPr lang="en-US" dirty="0">
                <a:solidFill>
                  <a:srgbClr val="172E55"/>
                </a:solidFill>
              </a:rPr>
              <a:t>PV Modules; </a:t>
            </a:r>
            <a:r>
              <a:rPr lang="en-US" b="0" dirty="0">
                <a:solidFill>
                  <a:srgbClr val="172E55"/>
                </a:solidFill>
              </a:rPr>
              <a:t>208 ea. 360WpDC, 74.88kWpDC</a:t>
            </a:r>
          </a:p>
          <a:p>
            <a:pPr>
              <a:defRPr/>
            </a:pPr>
            <a:r>
              <a:rPr lang="en-US" dirty="0">
                <a:solidFill>
                  <a:srgbClr val="172E55"/>
                </a:solidFill>
              </a:rPr>
              <a:t>Grid interactive inverter;</a:t>
            </a:r>
            <a:r>
              <a:rPr lang="en-US" b="0" dirty="0">
                <a:solidFill>
                  <a:srgbClr val="172E55"/>
                </a:solidFill>
              </a:rPr>
              <a:t> 60kWAC/66kVA</a:t>
            </a:r>
          </a:p>
          <a:p>
            <a:pPr>
              <a:defRPr/>
            </a:pPr>
            <a:r>
              <a:rPr lang="en-US" dirty="0">
                <a:solidFill>
                  <a:srgbClr val="172E55"/>
                </a:solidFill>
              </a:rPr>
              <a:t>Tilt and orientation; </a:t>
            </a:r>
            <a:r>
              <a:rPr lang="en-US" b="0" dirty="0">
                <a:solidFill>
                  <a:srgbClr val="172E55"/>
                </a:solidFill>
              </a:rPr>
              <a:t>Fixed tilt 12°, azimuth 180° (due south)</a:t>
            </a:r>
          </a:p>
          <a:p>
            <a:pPr>
              <a:defRPr/>
            </a:pPr>
            <a:r>
              <a:rPr lang="en-US" dirty="0">
                <a:solidFill>
                  <a:srgbClr val="172E55"/>
                </a:solidFill>
              </a:rPr>
              <a:t>First year estimated power production; </a:t>
            </a:r>
            <a:r>
              <a:rPr lang="en-US" b="0" dirty="0">
                <a:solidFill>
                  <a:srgbClr val="172E55"/>
                </a:solidFill>
              </a:rPr>
              <a:t>101-109MWh (~12.8kWh/sf 1</a:t>
            </a:r>
            <a:r>
              <a:rPr lang="en-US" b="0" baseline="30000" dirty="0">
                <a:solidFill>
                  <a:srgbClr val="172E55"/>
                </a:solidFill>
              </a:rPr>
              <a:t>st</a:t>
            </a:r>
            <a:r>
              <a:rPr lang="en-US" b="0" dirty="0">
                <a:solidFill>
                  <a:srgbClr val="172E55"/>
                </a:solidFill>
              </a:rPr>
              <a:t> yr.) </a:t>
            </a:r>
          </a:p>
          <a:p>
            <a:pPr>
              <a:defRPr/>
            </a:pPr>
            <a:r>
              <a:rPr lang="en-US" dirty="0">
                <a:solidFill>
                  <a:srgbClr val="172E55"/>
                </a:solidFill>
              </a:rPr>
              <a:t>Array dimensions; </a:t>
            </a:r>
            <a:r>
              <a:rPr lang="en-US" b="0" dirty="0">
                <a:solidFill>
                  <a:srgbClr val="172E55"/>
                </a:solidFill>
              </a:rPr>
              <a:t>111’ x 74’ (8,214 sf), equivalent ground mount system at 30° fixed tilt would occupy ~15,000 sf (Osprey)</a:t>
            </a:r>
          </a:p>
          <a:p>
            <a:pPr>
              <a:defRPr/>
            </a:pPr>
            <a:r>
              <a:rPr lang="en-US" dirty="0">
                <a:solidFill>
                  <a:srgbClr val="172E55"/>
                </a:solidFill>
              </a:rPr>
              <a:t>Anchoring and mooring; </a:t>
            </a:r>
            <a:r>
              <a:rPr lang="en-US" b="0" dirty="0">
                <a:solidFill>
                  <a:srgbClr val="172E55"/>
                </a:solidFill>
              </a:rPr>
              <a:t>nine shoreline earth anchors, equivalent ground mount system would require up to 312 earth anchor points (Osprey)</a:t>
            </a:r>
          </a:p>
          <a:p>
            <a:pPr>
              <a:defRPr/>
            </a:pPr>
            <a:r>
              <a:rPr lang="en-US" dirty="0">
                <a:solidFill>
                  <a:srgbClr val="172E55"/>
                </a:solidFill>
              </a:rPr>
              <a:t>Estimated installation time;</a:t>
            </a:r>
            <a:r>
              <a:rPr lang="en-US" b="0" dirty="0">
                <a:solidFill>
                  <a:srgbClr val="172E55"/>
                </a:solidFill>
              </a:rPr>
              <a:t> 228 hours verses Osprey ground mount ~2+x</a:t>
            </a:r>
          </a:p>
          <a:p>
            <a:pPr>
              <a:defRPr/>
            </a:pPr>
            <a:r>
              <a:rPr lang="en-US" dirty="0">
                <a:solidFill>
                  <a:srgbClr val="172E55"/>
                </a:solidFill>
              </a:rPr>
              <a:t>Service life;</a:t>
            </a:r>
            <a:r>
              <a:rPr lang="en-US" b="0" dirty="0">
                <a:solidFill>
                  <a:srgbClr val="172E55"/>
                </a:solidFill>
              </a:rPr>
              <a:t> &gt;25 years</a:t>
            </a:r>
          </a:p>
        </p:txBody>
      </p:sp>
      <p:sp>
        <p:nvSpPr>
          <p:cNvPr id="18436" name="Slide Number Placeholder 3"/>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rgbClr val="898989"/>
                </a:solidFill>
                <a:latin typeface="Franklin Gothic Book" pitchFamily="34" charset="0"/>
              </a:rPr>
              <a:t>Page </a:t>
            </a:r>
            <a:fld id="{A1B90F07-B3D7-476C-AB5B-5550F866F738}" type="slidenum">
              <a:rPr lang="en-US" altLang="en-US">
                <a:solidFill>
                  <a:srgbClr val="898989"/>
                </a:solidFill>
                <a:latin typeface="Franklin Gothic Book" pitchFamily="34" charset="0"/>
              </a:rPr>
              <a:pPr/>
              <a:t>25</a:t>
            </a:fld>
            <a:endParaRPr lang="en-US" altLang="en-US">
              <a:solidFill>
                <a:srgbClr val="898989"/>
              </a:solidFill>
              <a:latin typeface="Franklin Gothic Book" pitchFamily="34" charset="0"/>
            </a:endParaRPr>
          </a:p>
        </p:txBody>
      </p:sp>
      <p:pic>
        <p:nvPicPr>
          <p:cNvPr id="1843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0025" y="6191250"/>
            <a:ext cx="1206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xmlns="" id="{6EC63583-658C-4D00-9850-3928E533C117}"/>
              </a:ext>
            </a:extLst>
          </p:cNvPr>
          <p:cNvCxnSpPr/>
          <p:nvPr/>
        </p:nvCxnSpPr>
        <p:spPr>
          <a:xfrm>
            <a:off x="1588" y="6172200"/>
            <a:ext cx="2106612"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sp>
        <p:nvSpPr>
          <p:cNvPr id="18439" name="TextBox 7"/>
          <p:cNvSpPr txBox="1">
            <a:spLocks noChangeArrowheads="1"/>
          </p:cNvSpPr>
          <p:nvPr/>
        </p:nvSpPr>
        <p:spPr bwMode="auto">
          <a:xfrm>
            <a:off x="3976688" y="6605588"/>
            <a:ext cx="1177925"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Copyright ® 2018</a:t>
            </a:r>
          </a:p>
        </p:txBody>
      </p:sp>
      <p:sp>
        <p:nvSpPr>
          <p:cNvPr id="18440" name="TextBox 8"/>
          <p:cNvSpPr txBox="1">
            <a:spLocks noChangeArrowheads="1"/>
          </p:cNvSpPr>
          <p:nvPr/>
        </p:nvSpPr>
        <p:spPr bwMode="auto">
          <a:xfrm>
            <a:off x="184150" y="6207125"/>
            <a:ext cx="1544638"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F497D"/>
                </a:solidFill>
                <a:latin typeface="Calibri" pitchFamily="34" charset="0"/>
                <a:cs typeface="Calibri" pitchFamily="34" charset="0"/>
              </a:rPr>
              <a:t>Walter M. Sharp</a:t>
            </a:r>
            <a:br>
              <a:rPr lang="en-US" altLang="en-US" sz="1600" smtClean="0">
                <a:solidFill>
                  <a:srgbClr val="1F497D"/>
                </a:solidFill>
                <a:latin typeface="Calibri" pitchFamily="34" charset="0"/>
                <a:cs typeface="Calibri" pitchFamily="34" charset="0"/>
              </a:rPr>
            </a:br>
            <a:r>
              <a:rPr lang="en-US" altLang="en-US" sz="1600" smtClean="0">
                <a:solidFill>
                  <a:srgbClr val="1F497D"/>
                </a:solidFill>
                <a:latin typeface="Calibri" pitchFamily="34" charset="0"/>
                <a:cs typeface="Calibri" pitchFamily="34" charset="0"/>
              </a:rPr>
              <a:t>720.232.1089</a:t>
            </a:r>
          </a:p>
        </p:txBody>
      </p:sp>
      <p:cxnSp>
        <p:nvCxnSpPr>
          <p:cNvPr id="10" name="Straight Connector 9">
            <a:extLst>
              <a:ext uri="{FF2B5EF4-FFF2-40B4-BE49-F238E27FC236}">
                <a16:creationId xmlns:a16="http://schemas.microsoft.com/office/drawing/2014/main" xmlns="" id="{98EFA224-FB43-4DC8-BE0A-AF9F6F583F88}"/>
              </a:ext>
            </a:extLst>
          </p:cNvPr>
          <p:cNvCxnSpPr/>
          <p:nvPr/>
        </p:nvCxnSpPr>
        <p:spPr>
          <a:xfrm>
            <a:off x="7035800" y="6172200"/>
            <a:ext cx="2108200"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5F6BF101-E580-4DA7-A383-129F933661C3}"/>
              </a:ext>
            </a:extLst>
          </p:cNvPr>
          <p:cNvCxnSpPr>
            <a:cxnSpLocks/>
          </p:cNvCxnSpPr>
          <p:nvPr/>
        </p:nvCxnSpPr>
        <p:spPr>
          <a:xfrm>
            <a:off x="-9525" y="884238"/>
            <a:ext cx="2760663"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9817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noChangeArrowheads="1"/>
          </p:cNvSpPr>
          <p:nvPr>
            <p:ph type="title"/>
          </p:nvPr>
        </p:nvSpPr>
        <p:spPr/>
        <p:txBody>
          <a:bodyPr/>
          <a:lstStyle/>
          <a:p>
            <a:r>
              <a:rPr lang="en-US" altLang="en-US" smtClean="0"/>
              <a:t>Town of Walden Next Steps</a:t>
            </a:r>
          </a:p>
        </p:txBody>
      </p:sp>
      <p:sp>
        <p:nvSpPr>
          <p:cNvPr id="3" name="Content Placeholder 2">
            <a:extLst>
              <a:ext uri="{FF2B5EF4-FFF2-40B4-BE49-F238E27FC236}">
                <a16:creationId xmlns:a16="http://schemas.microsoft.com/office/drawing/2014/main" xmlns="" id="{86A49B52-5565-4B38-A8F4-B4619A06F3D7}"/>
              </a:ext>
            </a:extLst>
          </p:cNvPr>
          <p:cNvSpPr>
            <a:spLocks noGrp="1"/>
          </p:cNvSpPr>
          <p:nvPr>
            <p:ph idx="1"/>
          </p:nvPr>
        </p:nvSpPr>
        <p:spPr/>
        <p:txBody>
          <a:bodyPr/>
          <a:lstStyle/>
          <a:p>
            <a:pPr>
              <a:defRPr/>
            </a:pPr>
            <a:r>
              <a:rPr lang="en-US" dirty="0">
                <a:solidFill>
                  <a:srgbClr val="172E55"/>
                </a:solidFill>
              </a:rPr>
              <a:t>Measure </a:t>
            </a:r>
            <a:r>
              <a:rPr lang="en-US" b="0" dirty="0">
                <a:solidFill>
                  <a:srgbClr val="172E55"/>
                </a:solidFill>
              </a:rPr>
              <a:t>key metrics around cost savings, water supply, and water quality.</a:t>
            </a:r>
          </a:p>
          <a:p>
            <a:pPr>
              <a:defRPr/>
            </a:pPr>
            <a:r>
              <a:rPr lang="en-US" b="0" dirty="0">
                <a:solidFill>
                  <a:srgbClr val="172E55"/>
                </a:solidFill>
              </a:rPr>
              <a:t>Install </a:t>
            </a:r>
            <a:r>
              <a:rPr lang="en-US" dirty="0">
                <a:solidFill>
                  <a:srgbClr val="172E55"/>
                </a:solidFill>
              </a:rPr>
              <a:t>Shared/Community Solar Garden/Micro Grid </a:t>
            </a:r>
            <a:r>
              <a:rPr lang="en-US" b="0" dirty="0">
                <a:solidFill>
                  <a:srgbClr val="172E55"/>
                </a:solidFill>
              </a:rPr>
              <a:t>to serve the electric needs of the remaining Town of Walden facilities, Jackson County offices, Jackson County School District facilities, local residences and businesses, and future electric vehicle (EV) charging stations.</a:t>
            </a:r>
          </a:p>
        </p:txBody>
      </p:sp>
      <p:sp>
        <p:nvSpPr>
          <p:cNvPr id="19460" name="Slide Number Placeholder 3"/>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rgbClr val="898989"/>
                </a:solidFill>
                <a:latin typeface="Franklin Gothic Book" pitchFamily="34" charset="0"/>
              </a:rPr>
              <a:t>Page </a:t>
            </a:r>
            <a:fld id="{6F840B84-BD7C-422A-B89C-B18CFE0ACE76}" type="slidenum">
              <a:rPr lang="en-US" altLang="en-US">
                <a:solidFill>
                  <a:srgbClr val="898989"/>
                </a:solidFill>
                <a:latin typeface="Franklin Gothic Book" pitchFamily="34" charset="0"/>
              </a:rPr>
              <a:pPr/>
              <a:t>26</a:t>
            </a:fld>
            <a:endParaRPr lang="en-US" altLang="en-US">
              <a:solidFill>
                <a:srgbClr val="898989"/>
              </a:solidFill>
              <a:latin typeface="Franklin Gothic Book" pitchFamily="34" charset="0"/>
            </a:endParaRPr>
          </a:p>
        </p:txBody>
      </p:sp>
      <p:pic>
        <p:nvPicPr>
          <p:cNvPr id="194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0025" y="6191250"/>
            <a:ext cx="1206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xmlns="" id="{6EC63583-658C-4D00-9850-3928E533C117}"/>
              </a:ext>
            </a:extLst>
          </p:cNvPr>
          <p:cNvCxnSpPr/>
          <p:nvPr/>
        </p:nvCxnSpPr>
        <p:spPr>
          <a:xfrm>
            <a:off x="1588" y="6172200"/>
            <a:ext cx="2106612"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sp>
        <p:nvSpPr>
          <p:cNvPr id="19463" name="TextBox 7"/>
          <p:cNvSpPr txBox="1">
            <a:spLocks noChangeArrowheads="1"/>
          </p:cNvSpPr>
          <p:nvPr/>
        </p:nvSpPr>
        <p:spPr bwMode="auto">
          <a:xfrm>
            <a:off x="3976688" y="6605588"/>
            <a:ext cx="1177925"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Copyright ® 2018</a:t>
            </a:r>
          </a:p>
        </p:txBody>
      </p:sp>
      <p:sp>
        <p:nvSpPr>
          <p:cNvPr id="19464" name="TextBox 8"/>
          <p:cNvSpPr txBox="1">
            <a:spLocks noChangeArrowheads="1"/>
          </p:cNvSpPr>
          <p:nvPr/>
        </p:nvSpPr>
        <p:spPr bwMode="auto">
          <a:xfrm>
            <a:off x="184150" y="6207125"/>
            <a:ext cx="1544638"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F497D"/>
                </a:solidFill>
                <a:latin typeface="Calibri" pitchFamily="34" charset="0"/>
                <a:cs typeface="Calibri" pitchFamily="34" charset="0"/>
              </a:rPr>
              <a:t>Walter M. Sharp</a:t>
            </a:r>
            <a:br>
              <a:rPr lang="en-US" altLang="en-US" sz="1600" smtClean="0">
                <a:solidFill>
                  <a:srgbClr val="1F497D"/>
                </a:solidFill>
                <a:latin typeface="Calibri" pitchFamily="34" charset="0"/>
                <a:cs typeface="Calibri" pitchFamily="34" charset="0"/>
              </a:rPr>
            </a:br>
            <a:r>
              <a:rPr lang="en-US" altLang="en-US" sz="1600" smtClean="0">
                <a:solidFill>
                  <a:srgbClr val="1F497D"/>
                </a:solidFill>
                <a:latin typeface="Calibri" pitchFamily="34" charset="0"/>
                <a:cs typeface="Calibri" pitchFamily="34" charset="0"/>
              </a:rPr>
              <a:t>720.232.1089</a:t>
            </a:r>
          </a:p>
        </p:txBody>
      </p:sp>
      <p:cxnSp>
        <p:nvCxnSpPr>
          <p:cNvPr id="10" name="Straight Connector 9">
            <a:extLst>
              <a:ext uri="{FF2B5EF4-FFF2-40B4-BE49-F238E27FC236}">
                <a16:creationId xmlns:a16="http://schemas.microsoft.com/office/drawing/2014/main" xmlns="" id="{201F1CCD-1EEE-456E-B027-7075E1D54AF8}"/>
              </a:ext>
            </a:extLst>
          </p:cNvPr>
          <p:cNvCxnSpPr/>
          <p:nvPr/>
        </p:nvCxnSpPr>
        <p:spPr>
          <a:xfrm>
            <a:off x="7035800" y="6172200"/>
            <a:ext cx="2108200"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2313FD40-51B6-4B06-A20F-7B2B3778F68D}"/>
              </a:ext>
            </a:extLst>
          </p:cNvPr>
          <p:cNvCxnSpPr>
            <a:cxnSpLocks/>
          </p:cNvCxnSpPr>
          <p:nvPr/>
        </p:nvCxnSpPr>
        <p:spPr>
          <a:xfrm>
            <a:off x="-9525" y="884238"/>
            <a:ext cx="2760663"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717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title"/>
          </p:nvPr>
        </p:nvSpPr>
        <p:spPr/>
        <p:txBody>
          <a:bodyPr/>
          <a:lstStyle/>
          <a:p>
            <a:r>
              <a:rPr lang="en-US" altLang="en-US" smtClean="0"/>
              <a:t>Road to 100%, Innovative solutions</a:t>
            </a:r>
          </a:p>
        </p:txBody>
      </p:sp>
      <p:sp>
        <p:nvSpPr>
          <p:cNvPr id="20483" name="Slide Number Placeholder 3"/>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rgbClr val="898989"/>
                </a:solidFill>
                <a:latin typeface="Franklin Gothic Book" pitchFamily="34" charset="0"/>
              </a:rPr>
              <a:t>Page </a:t>
            </a:r>
            <a:fld id="{21C4A5E6-257A-480B-8575-46BAB5B14919}" type="slidenum">
              <a:rPr lang="en-US" altLang="en-US">
                <a:solidFill>
                  <a:srgbClr val="898989"/>
                </a:solidFill>
                <a:latin typeface="Franklin Gothic Book" pitchFamily="34" charset="0"/>
              </a:rPr>
              <a:pPr/>
              <a:t>27</a:t>
            </a:fld>
            <a:endParaRPr lang="en-US" altLang="en-US">
              <a:solidFill>
                <a:srgbClr val="898989"/>
              </a:solidFill>
              <a:latin typeface="Franklin Gothic Book" pitchFamily="34" charset="0"/>
            </a:endParaRPr>
          </a:p>
        </p:txBody>
      </p:sp>
      <p:sp>
        <p:nvSpPr>
          <p:cNvPr id="11" name="Content Placeholder 10">
            <a:extLst>
              <a:ext uri="{FF2B5EF4-FFF2-40B4-BE49-F238E27FC236}">
                <a16:creationId xmlns:a16="http://schemas.microsoft.com/office/drawing/2014/main" xmlns="" id="{BF322E8F-D698-4333-B189-BA35325169E8}"/>
              </a:ext>
            </a:extLst>
          </p:cNvPr>
          <p:cNvSpPr>
            <a:spLocks noGrp="1"/>
          </p:cNvSpPr>
          <p:nvPr>
            <p:ph idx="1"/>
          </p:nvPr>
        </p:nvSpPr>
        <p:spPr>
          <a:xfrm>
            <a:off x="457200" y="955675"/>
            <a:ext cx="8497888" cy="5070475"/>
          </a:xfrm>
        </p:spPr>
        <p:txBody>
          <a:bodyPr/>
          <a:lstStyle/>
          <a:p>
            <a:pPr>
              <a:defRPr/>
            </a:pPr>
            <a:r>
              <a:rPr lang="en-US" dirty="0">
                <a:solidFill>
                  <a:srgbClr val="172E55"/>
                </a:solidFill>
              </a:rPr>
              <a:t>Enhanced Electric Market Opportunities</a:t>
            </a:r>
          </a:p>
          <a:p>
            <a:pPr lvl="1">
              <a:defRPr/>
            </a:pPr>
            <a:r>
              <a:rPr lang="en-US" dirty="0">
                <a:solidFill>
                  <a:srgbClr val="172E55"/>
                </a:solidFill>
              </a:rPr>
              <a:t>Remote (net) Meter Aggregation (RMA)</a:t>
            </a:r>
          </a:p>
          <a:p>
            <a:pPr lvl="2">
              <a:defRPr/>
            </a:pPr>
            <a:r>
              <a:rPr lang="en-US" dirty="0">
                <a:solidFill>
                  <a:srgbClr val="172E55"/>
                </a:solidFill>
              </a:rPr>
              <a:t>Net meter for non-adjacent parcel loads, entities and organizations can aggregate their individual on- and off-site loads sharing a common dedicated or shared on- or off-site FPV electric generation facility (or facilities).</a:t>
            </a:r>
          </a:p>
        </p:txBody>
      </p:sp>
      <p:pic>
        <p:nvPicPr>
          <p:cNvPr id="2048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0025" y="6191250"/>
            <a:ext cx="1206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xmlns="" id="{7F8C3132-BB12-48E3-9F70-716B03BFA152}"/>
              </a:ext>
            </a:extLst>
          </p:cNvPr>
          <p:cNvCxnSpPr/>
          <p:nvPr/>
        </p:nvCxnSpPr>
        <p:spPr>
          <a:xfrm>
            <a:off x="1588" y="6172200"/>
            <a:ext cx="2106612"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sp>
        <p:nvSpPr>
          <p:cNvPr id="20487" name="TextBox 7"/>
          <p:cNvSpPr txBox="1">
            <a:spLocks noChangeArrowheads="1"/>
          </p:cNvSpPr>
          <p:nvPr/>
        </p:nvSpPr>
        <p:spPr bwMode="auto">
          <a:xfrm>
            <a:off x="3976688" y="6605588"/>
            <a:ext cx="1177925"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Copyright ® 2018</a:t>
            </a:r>
          </a:p>
        </p:txBody>
      </p:sp>
      <p:sp>
        <p:nvSpPr>
          <p:cNvPr id="20488" name="TextBox 8"/>
          <p:cNvSpPr txBox="1">
            <a:spLocks noChangeArrowheads="1"/>
          </p:cNvSpPr>
          <p:nvPr/>
        </p:nvSpPr>
        <p:spPr bwMode="auto">
          <a:xfrm>
            <a:off x="184150" y="6207125"/>
            <a:ext cx="1544638"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F497D"/>
                </a:solidFill>
                <a:latin typeface="Calibri" pitchFamily="34" charset="0"/>
                <a:cs typeface="Calibri" pitchFamily="34" charset="0"/>
              </a:rPr>
              <a:t>Walter M. Sharp</a:t>
            </a:r>
            <a:br>
              <a:rPr lang="en-US" altLang="en-US" sz="1600" smtClean="0">
                <a:solidFill>
                  <a:srgbClr val="1F497D"/>
                </a:solidFill>
                <a:latin typeface="Calibri" pitchFamily="34" charset="0"/>
                <a:cs typeface="Calibri" pitchFamily="34" charset="0"/>
              </a:rPr>
            </a:br>
            <a:r>
              <a:rPr lang="en-US" altLang="en-US" sz="1600" smtClean="0">
                <a:solidFill>
                  <a:srgbClr val="1F497D"/>
                </a:solidFill>
                <a:latin typeface="Calibri" pitchFamily="34" charset="0"/>
                <a:cs typeface="Calibri" pitchFamily="34" charset="0"/>
              </a:rPr>
              <a:t>720.232.1089</a:t>
            </a:r>
          </a:p>
        </p:txBody>
      </p:sp>
      <p:cxnSp>
        <p:nvCxnSpPr>
          <p:cNvPr id="10" name="Straight Connector 9">
            <a:extLst>
              <a:ext uri="{FF2B5EF4-FFF2-40B4-BE49-F238E27FC236}">
                <a16:creationId xmlns:a16="http://schemas.microsoft.com/office/drawing/2014/main" xmlns="" id="{957DE27A-BF63-4537-80BE-A4A7C45006B5}"/>
              </a:ext>
            </a:extLst>
          </p:cNvPr>
          <p:cNvCxnSpPr/>
          <p:nvPr/>
        </p:nvCxnSpPr>
        <p:spPr>
          <a:xfrm>
            <a:off x="7035800" y="6172200"/>
            <a:ext cx="2108200"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0E03E153-5D69-4EA0-A7F9-E1EE1B88D792}"/>
              </a:ext>
            </a:extLst>
          </p:cNvPr>
          <p:cNvCxnSpPr>
            <a:cxnSpLocks/>
          </p:cNvCxnSpPr>
          <p:nvPr/>
        </p:nvCxnSpPr>
        <p:spPr>
          <a:xfrm>
            <a:off x="-9525" y="884238"/>
            <a:ext cx="2760663"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7679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noChangeArrowheads="1"/>
          </p:cNvSpPr>
          <p:nvPr>
            <p:ph type="title"/>
          </p:nvPr>
        </p:nvSpPr>
        <p:spPr/>
        <p:txBody>
          <a:bodyPr/>
          <a:lstStyle/>
          <a:p>
            <a:r>
              <a:rPr lang="en-US" altLang="en-US" smtClean="0"/>
              <a:t>Opportunities for Community engagement</a:t>
            </a:r>
          </a:p>
        </p:txBody>
      </p:sp>
      <p:sp>
        <p:nvSpPr>
          <p:cNvPr id="21507" name="Slide Number Placeholder 3"/>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rgbClr val="898989"/>
                </a:solidFill>
                <a:latin typeface="Franklin Gothic Book" pitchFamily="34" charset="0"/>
              </a:rPr>
              <a:t>Page </a:t>
            </a:r>
            <a:fld id="{9B578055-71D0-4CAE-83E7-D18586823A43}" type="slidenum">
              <a:rPr lang="en-US" altLang="en-US">
                <a:solidFill>
                  <a:srgbClr val="898989"/>
                </a:solidFill>
                <a:latin typeface="Franklin Gothic Book" pitchFamily="34" charset="0"/>
              </a:rPr>
              <a:pPr/>
              <a:t>28</a:t>
            </a:fld>
            <a:endParaRPr lang="en-US" altLang="en-US">
              <a:solidFill>
                <a:srgbClr val="898989"/>
              </a:solidFill>
              <a:latin typeface="Franklin Gothic Book" pitchFamily="34" charset="0"/>
            </a:endParaRPr>
          </a:p>
        </p:txBody>
      </p:sp>
      <p:sp>
        <p:nvSpPr>
          <p:cNvPr id="11" name="Content Placeholder 10">
            <a:extLst>
              <a:ext uri="{FF2B5EF4-FFF2-40B4-BE49-F238E27FC236}">
                <a16:creationId xmlns:a16="http://schemas.microsoft.com/office/drawing/2014/main" xmlns="" id="{BF322E8F-D698-4333-B189-BA35325169E8}"/>
              </a:ext>
            </a:extLst>
          </p:cNvPr>
          <p:cNvSpPr>
            <a:spLocks noGrp="1"/>
          </p:cNvSpPr>
          <p:nvPr>
            <p:ph idx="1"/>
          </p:nvPr>
        </p:nvSpPr>
        <p:spPr>
          <a:xfrm>
            <a:off x="457200" y="903288"/>
            <a:ext cx="8497888" cy="5119687"/>
          </a:xfrm>
        </p:spPr>
        <p:txBody>
          <a:bodyPr/>
          <a:lstStyle/>
          <a:p>
            <a:pPr>
              <a:defRPr/>
            </a:pPr>
            <a:r>
              <a:rPr lang="en-US" b="0" dirty="0">
                <a:solidFill>
                  <a:srgbClr val="172E55"/>
                </a:solidFill>
              </a:rPr>
              <a:t>Communities, cities, towns, counties, state, federal, utilities, enterprise districts, academics, scientists, and other interested stakeholders coming together to </a:t>
            </a:r>
            <a:r>
              <a:rPr lang="en-US" dirty="0">
                <a:solidFill>
                  <a:srgbClr val="172E55"/>
                </a:solidFill>
              </a:rPr>
              <a:t>Collaborate </a:t>
            </a:r>
            <a:r>
              <a:rPr lang="en-US" b="0" dirty="0">
                <a:solidFill>
                  <a:srgbClr val="172E55"/>
                </a:solidFill>
              </a:rPr>
              <a:t>on water and locally sourced renewable energy generated electricity related matters throughout CO to </a:t>
            </a:r>
            <a:r>
              <a:rPr lang="en-US" dirty="0">
                <a:solidFill>
                  <a:srgbClr val="172E55"/>
                </a:solidFill>
              </a:rPr>
              <a:t>Assist </a:t>
            </a:r>
            <a:r>
              <a:rPr lang="en-US" b="0" dirty="0">
                <a:solidFill>
                  <a:srgbClr val="172E55"/>
                </a:solidFill>
              </a:rPr>
              <a:t>communities in reaching their climate and electric generation goals</a:t>
            </a:r>
          </a:p>
          <a:p>
            <a:pPr>
              <a:defRPr/>
            </a:pPr>
            <a:r>
              <a:rPr lang="en-US" dirty="0">
                <a:solidFill>
                  <a:srgbClr val="172E55"/>
                </a:solidFill>
              </a:rPr>
              <a:t>Conducting</a:t>
            </a:r>
            <a:r>
              <a:rPr lang="en-US" b="0" dirty="0">
                <a:solidFill>
                  <a:srgbClr val="172E55"/>
                </a:solidFill>
              </a:rPr>
              <a:t> an inventory of CO solar FPV potential. </a:t>
            </a:r>
            <a:r>
              <a:rPr lang="en-US" dirty="0">
                <a:solidFill>
                  <a:srgbClr val="172E55"/>
                </a:solidFill>
              </a:rPr>
              <a:t>Completing</a:t>
            </a:r>
            <a:r>
              <a:rPr lang="en-US" b="0" dirty="0">
                <a:solidFill>
                  <a:srgbClr val="172E55"/>
                </a:solidFill>
              </a:rPr>
              <a:t> installations of FPV throughout CO. And </a:t>
            </a:r>
            <a:r>
              <a:rPr lang="en-US" dirty="0">
                <a:solidFill>
                  <a:srgbClr val="172E55"/>
                </a:solidFill>
              </a:rPr>
              <a:t>Quantifying</a:t>
            </a:r>
            <a:r>
              <a:rPr lang="en-US" b="0" dirty="0">
                <a:solidFill>
                  <a:srgbClr val="172E55"/>
                </a:solidFill>
              </a:rPr>
              <a:t> the effects (benefits) of FPV on </a:t>
            </a:r>
            <a:r>
              <a:rPr lang="en-US" dirty="0">
                <a:solidFill>
                  <a:srgbClr val="172E55"/>
                </a:solidFill>
              </a:rPr>
              <a:t>water quality </a:t>
            </a:r>
            <a:r>
              <a:rPr lang="en-US" b="0" dirty="0">
                <a:solidFill>
                  <a:srgbClr val="172E55"/>
                </a:solidFill>
              </a:rPr>
              <a:t>(algae growth and cyanotoxin production, dissolved oxygen levels, PH, water temperature stratification, etc.), </a:t>
            </a:r>
            <a:r>
              <a:rPr lang="en-US" dirty="0">
                <a:solidFill>
                  <a:srgbClr val="172E55"/>
                </a:solidFill>
              </a:rPr>
              <a:t>source water conservation </a:t>
            </a:r>
            <a:r>
              <a:rPr lang="en-US" b="0" dirty="0">
                <a:solidFill>
                  <a:srgbClr val="172E55"/>
                </a:solidFill>
              </a:rPr>
              <a:t>(evaporation rates), other water related environmental factors (shoreline erosion, aquatic life, etc.), and electric power </a:t>
            </a:r>
            <a:r>
              <a:rPr lang="en-US" dirty="0">
                <a:solidFill>
                  <a:srgbClr val="172E55"/>
                </a:solidFill>
              </a:rPr>
              <a:t>generation efficiency</a:t>
            </a:r>
          </a:p>
          <a:p>
            <a:pPr>
              <a:defRPr/>
            </a:pPr>
            <a:r>
              <a:rPr lang="en-US" dirty="0">
                <a:solidFill>
                  <a:srgbClr val="172E55"/>
                </a:solidFill>
              </a:rPr>
              <a:t>Learn </a:t>
            </a:r>
            <a:r>
              <a:rPr lang="en-US" b="0" dirty="0">
                <a:solidFill>
                  <a:srgbClr val="172E55"/>
                </a:solidFill>
              </a:rPr>
              <a:t>ways to continue improving the FPV offering so more organizations can enjoy the benefits of floating solar power.</a:t>
            </a:r>
            <a:endParaRPr lang="en-US" dirty="0">
              <a:solidFill>
                <a:srgbClr val="172E55"/>
              </a:solidFill>
            </a:endParaRPr>
          </a:p>
        </p:txBody>
      </p:sp>
      <p:pic>
        <p:nvPicPr>
          <p:cNvPr id="2150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0025" y="6191250"/>
            <a:ext cx="1206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xmlns="" id="{44478522-238C-498F-A6C0-C90033DD48AC}"/>
              </a:ext>
            </a:extLst>
          </p:cNvPr>
          <p:cNvCxnSpPr/>
          <p:nvPr/>
        </p:nvCxnSpPr>
        <p:spPr>
          <a:xfrm>
            <a:off x="1588" y="6172200"/>
            <a:ext cx="2106612"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sp>
        <p:nvSpPr>
          <p:cNvPr id="21511" name="TextBox 7"/>
          <p:cNvSpPr txBox="1">
            <a:spLocks noChangeArrowheads="1"/>
          </p:cNvSpPr>
          <p:nvPr/>
        </p:nvSpPr>
        <p:spPr bwMode="auto">
          <a:xfrm>
            <a:off x="3976688" y="6605588"/>
            <a:ext cx="1177925"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Copyright ® 2018</a:t>
            </a:r>
          </a:p>
        </p:txBody>
      </p:sp>
      <p:sp>
        <p:nvSpPr>
          <p:cNvPr id="21512" name="TextBox 8"/>
          <p:cNvSpPr txBox="1">
            <a:spLocks noChangeArrowheads="1"/>
          </p:cNvSpPr>
          <p:nvPr/>
        </p:nvSpPr>
        <p:spPr bwMode="auto">
          <a:xfrm>
            <a:off x="184150" y="6207125"/>
            <a:ext cx="1544638"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F497D"/>
                </a:solidFill>
                <a:latin typeface="Calibri" pitchFamily="34" charset="0"/>
                <a:cs typeface="Calibri" pitchFamily="34" charset="0"/>
              </a:rPr>
              <a:t>Walter M. Sharp</a:t>
            </a:r>
            <a:br>
              <a:rPr lang="en-US" altLang="en-US" sz="1600" smtClean="0">
                <a:solidFill>
                  <a:srgbClr val="1F497D"/>
                </a:solidFill>
                <a:latin typeface="Calibri" pitchFamily="34" charset="0"/>
                <a:cs typeface="Calibri" pitchFamily="34" charset="0"/>
              </a:rPr>
            </a:br>
            <a:r>
              <a:rPr lang="en-US" altLang="en-US" sz="1600" smtClean="0">
                <a:solidFill>
                  <a:srgbClr val="1F497D"/>
                </a:solidFill>
                <a:latin typeface="Calibri" pitchFamily="34" charset="0"/>
                <a:cs typeface="Calibri" pitchFamily="34" charset="0"/>
              </a:rPr>
              <a:t>720.232.1089</a:t>
            </a:r>
          </a:p>
        </p:txBody>
      </p:sp>
      <p:cxnSp>
        <p:nvCxnSpPr>
          <p:cNvPr id="10" name="Straight Connector 9">
            <a:extLst>
              <a:ext uri="{FF2B5EF4-FFF2-40B4-BE49-F238E27FC236}">
                <a16:creationId xmlns:a16="http://schemas.microsoft.com/office/drawing/2014/main" xmlns="" id="{4DD780D0-AE20-43F8-973C-DC613637FCAC}"/>
              </a:ext>
            </a:extLst>
          </p:cNvPr>
          <p:cNvCxnSpPr/>
          <p:nvPr/>
        </p:nvCxnSpPr>
        <p:spPr>
          <a:xfrm>
            <a:off x="7035800" y="6172200"/>
            <a:ext cx="2108200"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85C61495-4EB4-44DB-80AD-68B9176F7ACE}"/>
              </a:ext>
            </a:extLst>
          </p:cNvPr>
          <p:cNvCxnSpPr>
            <a:cxnSpLocks/>
          </p:cNvCxnSpPr>
          <p:nvPr/>
        </p:nvCxnSpPr>
        <p:spPr>
          <a:xfrm>
            <a:off x="-9525" y="884238"/>
            <a:ext cx="2760663"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8909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Content Placeholder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9675" y="990600"/>
            <a:ext cx="6748463" cy="506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itle 1"/>
          <p:cNvSpPr>
            <a:spLocks noGrp="1" noChangeArrowheads="1"/>
          </p:cNvSpPr>
          <p:nvPr>
            <p:ph type="title"/>
          </p:nvPr>
        </p:nvSpPr>
        <p:spPr/>
        <p:txBody>
          <a:bodyPr/>
          <a:lstStyle/>
          <a:p>
            <a:r>
              <a:rPr lang="en-US" altLang="en-US" smtClean="0"/>
              <a:t>Parting remarks</a:t>
            </a:r>
          </a:p>
        </p:txBody>
      </p:sp>
      <p:sp>
        <p:nvSpPr>
          <p:cNvPr id="22532" name="Slide Number Placeholder 3"/>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rgbClr val="898989"/>
                </a:solidFill>
                <a:latin typeface="Franklin Gothic Book" pitchFamily="34" charset="0"/>
              </a:rPr>
              <a:t>Page </a:t>
            </a:r>
            <a:fld id="{CA8C6B3C-8ED6-4128-8CA5-CE612D2CF9A3}" type="slidenum">
              <a:rPr lang="en-US" altLang="en-US">
                <a:solidFill>
                  <a:srgbClr val="898989"/>
                </a:solidFill>
                <a:latin typeface="Franklin Gothic Book" pitchFamily="34" charset="0"/>
              </a:rPr>
              <a:pPr/>
              <a:t>29</a:t>
            </a:fld>
            <a:endParaRPr lang="en-US" altLang="en-US">
              <a:solidFill>
                <a:srgbClr val="898989"/>
              </a:solidFill>
              <a:latin typeface="Franklin Gothic Book" pitchFamily="34" charset="0"/>
            </a:endParaRPr>
          </a:p>
        </p:txBody>
      </p:sp>
      <p:sp>
        <p:nvSpPr>
          <p:cNvPr id="22533" name="TextBox 7"/>
          <p:cNvSpPr txBox="1">
            <a:spLocks noChangeArrowheads="1"/>
          </p:cNvSpPr>
          <p:nvPr/>
        </p:nvSpPr>
        <p:spPr bwMode="auto">
          <a:xfrm>
            <a:off x="1209675" y="1027113"/>
            <a:ext cx="6748463"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600" smtClean="0">
                <a:solidFill>
                  <a:prstClr val="white"/>
                </a:solidFill>
                <a:latin typeface="Calibri" pitchFamily="34" charset="0"/>
                <a:cs typeface="Calibri" pitchFamily="34" charset="0"/>
              </a:rPr>
              <a:t>"With demand for solar power continuing to rise and available real estate becoming more expensive, floating solar is the ideal solution for anyone with a manmade pond or body of water. It's cost-effective, quick to install, easy to maintain, and offers a variety of environmental benefits. Floating solar is no longer an exotic niche in the US, but a rapidly growing sector of the solar market.", </a:t>
            </a:r>
            <a:br>
              <a:rPr lang="en-US" altLang="en-US" sz="1600" smtClean="0">
                <a:solidFill>
                  <a:prstClr val="white"/>
                </a:solidFill>
                <a:latin typeface="Calibri" pitchFamily="34" charset="0"/>
                <a:cs typeface="Calibri" pitchFamily="34" charset="0"/>
              </a:rPr>
            </a:br>
            <a:r>
              <a:rPr lang="en-US" altLang="en-US" sz="1600" smtClean="0">
                <a:solidFill>
                  <a:prstClr val="black"/>
                </a:solidFill>
                <a:latin typeface="Calibri" pitchFamily="34" charset="0"/>
                <a:cs typeface="Calibri" pitchFamily="34" charset="0"/>
              </a:rPr>
              <a:t>Eva Pauly-Bowles, Representative Director for Ciel &amp; Terre USA, Inc.</a:t>
            </a:r>
          </a:p>
        </p:txBody>
      </p:sp>
      <p:pic>
        <p:nvPicPr>
          <p:cNvPr id="2253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0025" y="6191250"/>
            <a:ext cx="12065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a:extLst>
              <a:ext uri="{FF2B5EF4-FFF2-40B4-BE49-F238E27FC236}">
                <a16:creationId xmlns:a16="http://schemas.microsoft.com/office/drawing/2014/main" xmlns="" id="{77ADB3B7-2879-415B-A52E-C97EF5B7A500}"/>
              </a:ext>
            </a:extLst>
          </p:cNvPr>
          <p:cNvCxnSpPr/>
          <p:nvPr/>
        </p:nvCxnSpPr>
        <p:spPr>
          <a:xfrm>
            <a:off x="1588" y="6172200"/>
            <a:ext cx="2106612"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sp>
        <p:nvSpPr>
          <p:cNvPr id="22536" name="TextBox 11"/>
          <p:cNvSpPr txBox="1">
            <a:spLocks noChangeArrowheads="1"/>
          </p:cNvSpPr>
          <p:nvPr/>
        </p:nvSpPr>
        <p:spPr bwMode="auto">
          <a:xfrm>
            <a:off x="3976688" y="6605588"/>
            <a:ext cx="1177925"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1000" smtClean="0">
                <a:solidFill>
                  <a:prstClr val="black"/>
                </a:solidFill>
              </a:rPr>
              <a:t>Copyright ® 2018</a:t>
            </a:r>
          </a:p>
        </p:txBody>
      </p:sp>
      <p:sp>
        <p:nvSpPr>
          <p:cNvPr id="22537" name="TextBox 12"/>
          <p:cNvSpPr txBox="1">
            <a:spLocks noChangeArrowheads="1"/>
          </p:cNvSpPr>
          <p:nvPr/>
        </p:nvSpPr>
        <p:spPr bwMode="auto">
          <a:xfrm>
            <a:off x="184150" y="6207125"/>
            <a:ext cx="1544638"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altLang="en-US" sz="1600" smtClean="0">
                <a:solidFill>
                  <a:srgbClr val="1F497D"/>
                </a:solidFill>
                <a:latin typeface="Calibri" pitchFamily="34" charset="0"/>
                <a:cs typeface="Calibri" pitchFamily="34" charset="0"/>
              </a:rPr>
              <a:t>Walter M. Sharp</a:t>
            </a:r>
            <a:br>
              <a:rPr lang="en-US" altLang="en-US" sz="1600" smtClean="0">
                <a:solidFill>
                  <a:srgbClr val="1F497D"/>
                </a:solidFill>
                <a:latin typeface="Calibri" pitchFamily="34" charset="0"/>
                <a:cs typeface="Calibri" pitchFamily="34" charset="0"/>
              </a:rPr>
            </a:br>
            <a:r>
              <a:rPr lang="en-US" altLang="en-US" sz="1600" smtClean="0">
                <a:solidFill>
                  <a:srgbClr val="1F497D"/>
                </a:solidFill>
                <a:latin typeface="Calibri" pitchFamily="34" charset="0"/>
                <a:cs typeface="Calibri" pitchFamily="34" charset="0"/>
              </a:rPr>
              <a:t>720.232.1089</a:t>
            </a:r>
          </a:p>
        </p:txBody>
      </p:sp>
      <p:cxnSp>
        <p:nvCxnSpPr>
          <p:cNvPr id="10" name="Straight Connector 9">
            <a:extLst>
              <a:ext uri="{FF2B5EF4-FFF2-40B4-BE49-F238E27FC236}">
                <a16:creationId xmlns:a16="http://schemas.microsoft.com/office/drawing/2014/main" xmlns="" id="{17B0402A-0F8F-45D9-A1FC-7FD5FF87F569}"/>
              </a:ext>
            </a:extLst>
          </p:cNvPr>
          <p:cNvCxnSpPr/>
          <p:nvPr/>
        </p:nvCxnSpPr>
        <p:spPr>
          <a:xfrm>
            <a:off x="7035800" y="6172200"/>
            <a:ext cx="2108200" cy="0"/>
          </a:xfrm>
          <a:prstGeom prst="line">
            <a:avLst/>
          </a:prstGeom>
          <a:ln w="38100">
            <a:solidFill>
              <a:srgbClr val="A4CBF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86F2A2FB-15BA-4090-894D-F631453C29B3}"/>
              </a:ext>
            </a:extLst>
          </p:cNvPr>
          <p:cNvCxnSpPr>
            <a:cxnSpLocks/>
          </p:cNvCxnSpPr>
          <p:nvPr/>
        </p:nvCxnSpPr>
        <p:spPr>
          <a:xfrm>
            <a:off x="-9525" y="884238"/>
            <a:ext cx="2760663" cy="0"/>
          </a:xfrm>
          <a:prstGeom prst="line">
            <a:avLst/>
          </a:prstGeom>
          <a:ln w="38100">
            <a:solidFill>
              <a:srgbClr val="858A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2100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086600" y="458165"/>
            <a:ext cx="19812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76200" y="2286000"/>
            <a:ext cx="8991600" cy="2209800"/>
          </a:xfrm>
        </p:spPr>
        <p:txBody>
          <a:bodyPr/>
          <a:lstStyle/>
          <a:p>
            <a:pPr algn="ctr"/>
            <a:r>
              <a:rPr lang="en-US" sz="3000" b="1" dirty="0" smtClean="0"/>
              <a:t>Stakeholder Group – Check-In &amp; Look Forward</a:t>
            </a:r>
            <a:r>
              <a:rPr lang="en-US" sz="2800" b="1" dirty="0" smtClean="0"/>
              <a:t/>
            </a:r>
            <a:br>
              <a:rPr lang="en-US" sz="2800" b="1" dirty="0" smtClean="0"/>
            </a:br>
            <a:r>
              <a:rPr lang="en-US" sz="2800" b="1" dirty="0" smtClean="0"/>
              <a:t/>
            </a:r>
            <a:br>
              <a:rPr lang="en-US" sz="2800" b="1" dirty="0" smtClean="0"/>
            </a:br>
            <a:r>
              <a:rPr lang="en-US" sz="2400" b="1" dirty="0" smtClean="0"/>
              <a:t>With Special Guest </a:t>
            </a:r>
            <a:r>
              <a:rPr lang="en-US" sz="2400" b="1" dirty="0" smtClean="0">
                <a:solidFill>
                  <a:schemeClr val="tx1"/>
                </a:solidFill>
              </a:rPr>
              <a:t/>
            </a:r>
            <a:br>
              <a:rPr lang="en-US" sz="2400" b="1" dirty="0" smtClean="0">
                <a:solidFill>
                  <a:schemeClr val="tx1"/>
                </a:solidFill>
              </a:rPr>
            </a:br>
            <a:r>
              <a:rPr lang="en-US" sz="2400" b="1" dirty="0" smtClean="0">
                <a:solidFill>
                  <a:schemeClr val="tx1"/>
                </a:solidFill>
              </a:rPr>
              <a:t>Alice Jackson, President</a:t>
            </a:r>
            <a:br>
              <a:rPr lang="en-US" sz="2400" b="1" dirty="0" smtClean="0">
                <a:solidFill>
                  <a:schemeClr val="tx1"/>
                </a:solidFill>
              </a:rPr>
            </a:br>
            <a:r>
              <a:rPr lang="en-US" sz="2400" b="1" dirty="0" smtClean="0">
                <a:solidFill>
                  <a:schemeClr val="tx1"/>
                </a:solidFill>
              </a:rPr>
              <a:t>Public Service Company of Colorado</a:t>
            </a:r>
            <a:endParaRPr lang="en-US" sz="2800" b="1" dirty="0">
              <a:solidFill>
                <a:schemeClr val="tx1"/>
              </a:solidFill>
            </a:endParaRPr>
          </a:p>
        </p:txBody>
      </p:sp>
      <p:sp>
        <p:nvSpPr>
          <p:cNvPr id="6" name="Text Placeholder 3"/>
          <p:cNvSpPr>
            <a:spLocks noGrp="1"/>
          </p:cNvSpPr>
          <p:nvPr>
            <p:ph type="body" sz="quarter" idx="11"/>
          </p:nvPr>
        </p:nvSpPr>
        <p:spPr/>
        <p:txBody>
          <a:bodyPr/>
          <a:lstStyle/>
          <a:p>
            <a:r>
              <a:rPr lang="en-US" dirty="0" smtClean="0"/>
              <a:t>Combined Stakeholder </a:t>
            </a:r>
            <a:r>
              <a:rPr lang="en-US" dirty="0"/>
              <a:t>Group</a:t>
            </a:r>
          </a:p>
        </p:txBody>
      </p:sp>
      <p:sp>
        <p:nvSpPr>
          <p:cNvPr id="7" name="Slide Number Placeholder 4"/>
          <p:cNvSpPr txBox="1">
            <a:spLocks/>
          </p:cNvSpPr>
          <p:nvPr/>
        </p:nvSpPr>
        <p:spPr>
          <a:xfrm>
            <a:off x="0" y="6587926"/>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30</a:t>
            </a:fld>
            <a:endParaRPr lang="en-US" b="1" dirty="0">
              <a:solidFill>
                <a:schemeClr val="bg1"/>
              </a:solidFill>
            </a:endParaRPr>
          </a:p>
        </p:txBody>
      </p:sp>
    </p:spTree>
    <p:extLst>
      <p:ext uri="{BB962C8B-B14F-4D97-AF65-F5344CB8AC3E}">
        <p14:creationId xmlns:p14="http://schemas.microsoft.com/office/powerpoint/2010/main" val="16073259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sz="2400" dirty="0" smtClean="0"/>
              <a:t>Review </a:t>
            </a:r>
            <a:r>
              <a:rPr lang="en-US" sz="2400" dirty="0"/>
              <a:t>Action </a:t>
            </a:r>
            <a:r>
              <a:rPr lang="en-US" sz="2400" dirty="0" smtClean="0"/>
              <a:t>Items</a:t>
            </a:r>
          </a:p>
          <a:p>
            <a:endParaRPr lang="en-US" sz="2400" dirty="0" smtClean="0"/>
          </a:p>
          <a:p>
            <a:r>
              <a:rPr lang="en-US" sz="2400" dirty="0" smtClean="0"/>
              <a:t>Future </a:t>
            </a:r>
            <a:r>
              <a:rPr lang="en-US" sz="2400" dirty="0"/>
              <a:t>Agenda Items </a:t>
            </a:r>
            <a:endParaRPr lang="en-US" sz="2400" dirty="0" smtClean="0"/>
          </a:p>
          <a:p>
            <a:endParaRPr lang="en-US" sz="2400" dirty="0"/>
          </a:p>
          <a:p>
            <a:r>
              <a:rPr lang="en-US" sz="2400" dirty="0" smtClean="0"/>
              <a:t>2019 Meetings (Feb., May., Aug., Nov.) </a:t>
            </a:r>
            <a:endParaRPr lang="en-US" sz="2400" dirty="0"/>
          </a:p>
        </p:txBody>
      </p:sp>
      <p:sp>
        <p:nvSpPr>
          <p:cNvPr id="3" name="Title 2"/>
          <p:cNvSpPr>
            <a:spLocks noGrp="1"/>
          </p:cNvSpPr>
          <p:nvPr>
            <p:ph type="title"/>
          </p:nvPr>
        </p:nvSpPr>
        <p:spPr/>
        <p:txBody>
          <a:bodyPr/>
          <a:lstStyle/>
          <a:p>
            <a:r>
              <a:rPr lang="en-US" sz="2400" b="1" dirty="0"/>
              <a:t>Combined Stakeholder </a:t>
            </a:r>
            <a:r>
              <a:rPr lang="en-US" sz="2400" b="1" dirty="0" smtClean="0"/>
              <a:t>Group Wrap Up </a:t>
            </a:r>
            <a:endParaRPr lang="en-US" sz="2400" b="1" dirty="0"/>
          </a:p>
        </p:txBody>
      </p:sp>
      <p:sp>
        <p:nvSpPr>
          <p:cNvPr id="4" name="Text Placeholder 3"/>
          <p:cNvSpPr>
            <a:spLocks noGrp="1"/>
          </p:cNvSpPr>
          <p:nvPr>
            <p:ph type="body" sz="quarter" idx="11"/>
          </p:nvPr>
        </p:nvSpPr>
        <p:spPr/>
        <p:txBody>
          <a:bodyPr/>
          <a:lstStyle/>
          <a:p>
            <a:r>
              <a:rPr lang="en-US" dirty="0"/>
              <a:t>Combined Stakeholder Group</a:t>
            </a:r>
          </a:p>
        </p:txBody>
      </p:sp>
      <p:sp>
        <p:nvSpPr>
          <p:cNvPr id="6" name="Slide Number Placeholder 4"/>
          <p:cNvSpPr txBox="1">
            <a:spLocks/>
          </p:cNvSpPr>
          <p:nvPr/>
        </p:nvSpPr>
        <p:spPr>
          <a:xfrm>
            <a:off x="0" y="6673852"/>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31</a:t>
            </a:fld>
            <a:endParaRPr lang="en-US" dirty="0">
              <a:solidFill>
                <a:schemeClr val="bg1"/>
              </a:solidFill>
            </a:endParaRPr>
          </a:p>
        </p:txBody>
      </p:sp>
    </p:spTree>
    <p:extLst>
      <p:ext uri="{BB962C8B-B14F-4D97-AF65-F5344CB8AC3E}">
        <p14:creationId xmlns:p14="http://schemas.microsoft.com/office/powerpoint/2010/main" val="10745404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2286002"/>
            <a:ext cx="5105400" cy="1954475"/>
          </a:xfrm>
          <a:prstGeom prst="rect">
            <a:avLst/>
          </a:prstGeom>
        </p:spPr>
      </p:pic>
    </p:spTree>
    <p:extLst>
      <p:ext uri="{BB962C8B-B14F-4D97-AF65-F5344CB8AC3E}">
        <p14:creationId xmlns:p14="http://schemas.microsoft.com/office/powerpoint/2010/main" val="372650592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Office Theme">
  <a:themeElements>
    <a:clrScheme name="XE Brand Colors">
      <a:dk1>
        <a:srgbClr val="000000"/>
      </a:dk1>
      <a:lt1>
        <a:srgbClr val="FFFFFF"/>
      </a:lt1>
      <a:dk2>
        <a:srgbClr val="000000"/>
      </a:dk2>
      <a:lt2>
        <a:srgbClr val="FFFFFF"/>
      </a:lt2>
      <a:accent1>
        <a:srgbClr val="0093B2"/>
      </a:accent1>
      <a:accent2>
        <a:srgbClr val="D57800"/>
      </a:accent2>
      <a:accent3>
        <a:srgbClr val="007B5F"/>
      </a:accent3>
      <a:accent4>
        <a:srgbClr val="005F83"/>
      </a:accent4>
      <a:accent5>
        <a:srgbClr val="F3D54E"/>
      </a:accent5>
      <a:accent6>
        <a:srgbClr val="C3C6A8"/>
      </a:accent6>
      <a:hlink>
        <a:srgbClr val="3366CC"/>
      </a:hlink>
      <a:folHlink>
        <a:srgbClr val="33CC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3_Office Theme">
  <a:themeElements>
    <a:clrScheme name="XE Brand Colors">
      <a:dk1>
        <a:srgbClr val="000000"/>
      </a:dk1>
      <a:lt1>
        <a:srgbClr val="FFFFFF"/>
      </a:lt1>
      <a:dk2>
        <a:srgbClr val="000000"/>
      </a:dk2>
      <a:lt2>
        <a:srgbClr val="FFFFFF"/>
      </a:lt2>
      <a:accent1>
        <a:srgbClr val="0093B2"/>
      </a:accent1>
      <a:accent2>
        <a:srgbClr val="D57800"/>
      </a:accent2>
      <a:accent3>
        <a:srgbClr val="007B5F"/>
      </a:accent3>
      <a:accent4>
        <a:srgbClr val="005F83"/>
      </a:accent4>
      <a:accent5>
        <a:srgbClr val="F3D54E"/>
      </a:accent5>
      <a:accent6>
        <a:srgbClr val="C3C6A8"/>
      </a:accent6>
      <a:hlink>
        <a:srgbClr val="3366CC"/>
      </a:hlink>
      <a:folHlink>
        <a:srgbClr val="33CC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54B58C7B484EA4E9DF9E196CCA84C32" ma:contentTypeVersion="15" ma:contentTypeDescription="Create a new document." ma:contentTypeScope="" ma:versionID="94c8bc6568bfeb9aec89079d6c938b69">
  <xsd:schema xmlns:xsd="http://www.w3.org/2001/XMLSchema" xmlns:xs="http://www.w3.org/2001/XMLSchema" xmlns:p="http://schemas.microsoft.com/office/2006/metadata/properties" xmlns:ns1="http://schemas.microsoft.com/sharepoint/v3" xmlns:ns2="dc6c120b-7fe0-45bc-b558-bf9885f8ae47" xmlns:ns3="3a4691b2-b1f1-4e19-a4d4-b546186530d3" targetNamespace="http://schemas.microsoft.com/office/2006/metadata/properties" ma:root="true" ma:fieldsID="9ff940dafaf20ff148a0be497ef7b451" ns1:_="" ns2:_="" ns3:_="">
    <xsd:import namespace="http://schemas.microsoft.com/sharepoint/v3"/>
    <xsd:import namespace="dc6c120b-7fe0-45bc-b558-bf9885f8ae47"/>
    <xsd:import namespace="3a4691b2-b1f1-4e19-a4d4-b546186530d3"/>
    <xsd:element name="properties">
      <xsd:complexType>
        <xsd:sequence>
          <xsd:element name="documentManagement">
            <xsd:complexType>
              <xsd:all>
                <xsd:element ref="ns2:SharedWithUsers" minOccurs="0"/>
                <xsd:element ref="ns2:SharedWithDetails" minOccurs="0"/>
                <xsd:element ref="ns1:_ip_UnifiedCompliancePolicyProperties" minOccurs="0"/>
                <xsd:element ref="ns1:_ip_UnifiedCompliancePolicyUIAction"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Unified Compliance Policy Properties" ma:hidden="true" ma:internalName="_ip_UnifiedCompliancePolicyProperties">
      <xsd:simpleType>
        <xsd:restriction base="dms:Note"/>
      </xsd:simpleType>
    </xsd:element>
    <xsd:element name="_ip_UnifiedCompliancePolicyUIAction" ma:index="1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c6c120b-7fe0-45bc-b558-bf9885f8ae4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a4691b2-b1f1-4e19-a4d4-b546186530d3" elementFormDefault="qualified">
    <xsd:import namespace="http://schemas.microsoft.com/office/2006/documentManagement/types"/>
    <xsd:import namespace="http://schemas.microsoft.com/office/infopath/2007/PartnerControls"/>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A0697B-995F-4B74-9C1D-35AFB57956FD}">
  <ds:schemaRefs>
    <ds:schemaRef ds:uri="http://schemas.microsoft.com/sharepoint/v3"/>
    <ds:schemaRef ds:uri="dc6c120b-7fe0-45bc-b558-bf9885f8ae47"/>
    <ds:schemaRef ds:uri="http://purl.org/dc/elements/1.1/"/>
    <ds:schemaRef ds:uri="http://purl.org/dc/dcmitype/"/>
    <ds:schemaRef ds:uri="http://purl.org/dc/terms/"/>
    <ds:schemaRef ds:uri="3a4691b2-b1f1-4e19-a4d4-b546186530d3"/>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DA1D81A4-A3BB-4617-96A5-0EB3AA4E8E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c6c120b-7fe0-45bc-b558-bf9885f8ae47"/>
    <ds:schemaRef ds:uri="3a4691b2-b1f1-4e19-a4d4-b546186530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C1DC9C-3DB8-48A4-9618-7EDADDE3FC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8504</TotalTime>
  <Words>2241</Words>
  <Application>Microsoft Office PowerPoint</Application>
  <PresentationFormat>On-screen Show (4:3)</PresentationFormat>
  <Paragraphs>401</Paragraphs>
  <Slides>32</Slides>
  <Notes>9</Notes>
  <HiddenSlides>0</HiddenSlides>
  <MMClips>0</MMClips>
  <ScaleCrop>false</ScaleCrop>
  <HeadingPairs>
    <vt:vector size="4" baseType="variant">
      <vt:variant>
        <vt:lpstr>Theme</vt:lpstr>
      </vt:variant>
      <vt:variant>
        <vt:i4>3</vt:i4>
      </vt:variant>
      <vt:variant>
        <vt:lpstr>Slide Titles</vt:lpstr>
      </vt:variant>
      <vt:variant>
        <vt:i4>32</vt:i4>
      </vt:variant>
    </vt:vector>
  </HeadingPairs>
  <TitlesOfParts>
    <vt:vector size="35" baseType="lpstr">
      <vt:lpstr>Office Theme</vt:lpstr>
      <vt:lpstr>3_Office Theme</vt:lpstr>
      <vt:lpstr>1_Office Theme</vt:lpstr>
      <vt:lpstr>PowerPoint Presentation</vt:lpstr>
      <vt:lpstr>AGENDA</vt:lpstr>
      <vt:lpstr>Admin. &amp; Action Items from Last Meeting</vt:lpstr>
      <vt:lpstr>Renewable*Connect</vt:lpstr>
      <vt:lpstr>Solar*Rewards &amp; Net Energy Metering Only - Dashboards</vt:lpstr>
      <vt:lpstr>Solar*Rewards &amp; Net Energy Metering Only - Dashboards</vt:lpstr>
      <vt:lpstr>Solar*Rewards &amp; Net Energy Metering Only - Dashboards</vt:lpstr>
      <vt:lpstr>Solar*Rewards &amp; Net Energy Metering Only - Dashboards</vt:lpstr>
      <vt:lpstr>Solar*Rewards Update</vt:lpstr>
      <vt:lpstr>Introduction to COSEIA’s new CEO</vt:lpstr>
      <vt:lpstr>Solar*Rewards Community </vt:lpstr>
      <vt:lpstr>Solar*Rewards Community – Awards &amp; Operations</vt:lpstr>
      <vt:lpstr>Solar*Rewards Community – Awards &amp; Operations</vt:lpstr>
      <vt:lpstr>Regulatory Update / Discussion</vt:lpstr>
      <vt:lpstr>Regulatory Update / Discussion (Cont…) </vt:lpstr>
      <vt:lpstr>PowerPoint Presentation</vt:lpstr>
      <vt:lpstr>Single Resource, Multiple Environmental Benefits</vt:lpstr>
      <vt:lpstr>Compatibility &amp; Specifications</vt:lpstr>
      <vt:lpstr>Compatibility &amp; Specifications (cont’d)</vt:lpstr>
      <vt:lpstr>Compatibility &amp; Specifications (cont’d)</vt:lpstr>
      <vt:lpstr>Case Study, Walden CO</vt:lpstr>
      <vt:lpstr>Town of Walden CO</vt:lpstr>
      <vt:lpstr>Town of Walden (cont’d)</vt:lpstr>
      <vt:lpstr>Town of Walden CO WTP, site layout</vt:lpstr>
      <vt:lpstr>WTP FPV Specifications</vt:lpstr>
      <vt:lpstr>Town of Walden Next Steps</vt:lpstr>
      <vt:lpstr>Road to 100%, Innovative solutions</vt:lpstr>
      <vt:lpstr>Opportunities for Community engagement</vt:lpstr>
      <vt:lpstr>Parting remarks</vt:lpstr>
      <vt:lpstr>Stakeholder Group – Check-In &amp; Look Forward  With Special Guest  Alice Jackson, President Public Service Company of Colorado</vt:lpstr>
      <vt:lpstr>Combined Stakeholder Group Wrap Up </vt:lpstr>
      <vt:lpstr>PowerPoint Presentation</vt:lpstr>
    </vt:vector>
  </TitlesOfParts>
  <Company>Xcel Energy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Xcel Energy</dc:creator>
  <cp:lastModifiedBy>Lisa Greim</cp:lastModifiedBy>
  <cp:revision>539</cp:revision>
  <cp:lastPrinted>2018-06-14T23:14:40Z</cp:lastPrinted>
  <dcterms:created xsi:type="dcterms:W3CDTF">2014-10-16T17:34:05Z</dcterms:created>
  <dcterms:modified xsi:type="dcterms:W3CDTF">2018-11-19T19:47:01Z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0x010100954B58C7B484EA4E9DF9E196CCA84C32</vt:lpwstr>
  </property>
</Properties>
</file>